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77" r:id="rId4"/>
    <p:sldId id="286" r:id="rId5"/>
    <p:sldId id="287" r:id="rId6"/>
    <p:sldId id="284" r:id="rId7"/>
    <p:sldId id="270" r:id="rId8"/>
    <p:sldId id="274" r:id="rId9"/>
    <p:sldId id="288" r:id="rId10"/>
    <p:sldId id="275" r:id="rId11"/>
    <p:sldId id="276" r:id="rId12"/>
    <p:sldId id="278" r:id="rId13"/>
    <p:sldId id="283" r:id="rId14"/>
    <p:sldId id="279" r:id="rId15"/>
    <p:sldId id="280" r:id="rId16"/>
    <p:sldId id="289" r:id="rId17"/>
    <p:sldId id="281" r:id="rId18"/>
    <p:sldId id="259" r:id="rId1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591"/>
    <a:srgbClr val="7C327B"/>
    <a:srgbClr val="407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214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r>
              <a:rPr lang="en-GB" dirty="0" smtClean="0"/>
              <a:t>Economics Network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GB" dirty="0" smtClean="0"/>
              <a:t>Delivering Effective Classes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134FAF3C-42D8-437A-9D04-6681E2540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4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87F9E40B-8499-40EA-9388-5A96894A4122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E58C4BD-BD9F-4B43-A099-F01BB0A53D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8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lang="en-GB" sz="5100" kern="1200" dirty="0">
                <a:solidFill>
                  <a:srgbClr val="7C327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GB" sz="4000" kern="1200" dirty="0">
                <a:solidFill>
                  <a:srgbClr val="4078AB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P:\Publicity\Logo 2012\poster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816424" cy="191966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8995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0932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C327B"/>
                </a:solidFill>
              </a:rPr>
              <a:t>www.economicsnetwork.ac.uk</a:t>
            </a:r>
            <a:endParaRPr lang="en-GB" dirty="0">
              <a:solidFill>
                <a:srgbClr val="7C327B"/>
              </a:solidFill>
            </a:endParaRPr>
          </a:p>
        </p:txBody>
      </p:sp>
      <p:sp>
        <p:nvSpPr>
          <p:cNvPr id="10" name="Flowchart: Delay 9"/>
          <p:cNvSpPr/>
          <p:nvPr userDrawn="1"/>
        </p:nvSpPr>
        <p:spPr>
          <a:xfrm rot="10800000">
            <a:off x="467544" y="0"/>
            <a:ext cx="792088" cy="6858000"/>
          </a:xfrm>
          <a:prstGeom prst="flowChartDela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078A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Autofit/>
          </a:bodyPr>
          <a:lstStyle>
            <a:lvl1pPr>
              <a:def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3400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3400" kern="1200" dirty="0" smtClean="0">
                <a:solidFill>
                  <a:srgbClr val="235591"/>
                </a:solidFill>
                <a:latin typeface="+mj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3400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3400" kern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3400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P:\Publicity\Logo 2012\logo_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6806" cy="53671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30932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C327B"/>
                </a:solidFill>
              </a:rPr>
              <a:t>www.economicsnetwork.ac.uk</a:t>
            </a:r>
            <a:endParaRPr lang="en-GB" dirty="0">
              <a:solidFill>
                <a:srgbClr val="7C327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900" kern="1200" dirty="0">
                <a:solidFill>
                  <a:srgbClr val="7C327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P:\Publicity\Logo 2012\poster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816424" cy="191966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8995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0932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C327B"/>
                </a:solidFill>
              </a:rPr>
              <a:t>www.economicsnetwork.ac.uk</a:t>
            </a:r>
            <a:endParaRPr lang="en-GB" dirty="0">
              <a:solidFill>
                <a:srgbClr val="7C327B"/>
              </a:solidFill>
            </a:endParaRPr>
          </a:p>
        </p:txBody>
      </p:sp>
      <p:sp>
        <p:nvSpPr>
          <p:cNvPr id="10" name="Flowchart: Delay 9"/>
          <p:cNvSpPr/>
          <p:nvPr userDrawn="1"/>
        </p:nvSpPr>
        <p:spPr>
          <a:xfrm rot="10800000">
            <a:off x="467544" y="0"/>
            <a:ext cx="792088" cy="6858000"/>
          </a:xfrm>
          <a:prstGeom prst="flowChartDela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078A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C3E7-1654-4BE5-9AF8-2265137F684B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B810-E30F-455C-A507-51F93EC51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4078AB"/>
                </a:solidFill>
              </a:rPr>
              <a:t>Providing Value Added</a:t>
            </a:r>
            <a:endParaRPr lang="en-GB" sz="4000" dirty="0">
              <a:solidFill>
                <a:srgbClr val="4078AB"/>
              </a:solidFill>
            </a:endParaRPr>
          </a:p>
        </p:txBody>
      </p:sp>
      <p:pic>
        <p:nvPicPr>
          <p:cNvPr id="1026" name="Picture 2" descr="P:\Publicity\Logo 2012\poster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816424" cy="191966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Delay 15"/>
          <p:cNvSpPr/>
          <p:nvPr/>
        </p:nvSpPr>
        <p:spPr>
          <a:xfrm rot="10800000">
            <a:off x="467544" y="0"/>
            <a:ext cx="792088" cy="6858000"/>
          </a:xfrm>
          <a:prstGeom prst="flowChartDela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630932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C327B"/>
                </a:solidFill>
              </a:rPr>
              <a:t>www.economicsnetwork.ac.uk</a:t>
            </a:r>
            <a:endParaRPr lang="en-GB" dirty="0">
              <a:solidFill>
                <a:srgbClr val="7C327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Autofit/>
          </a:bodyPr>
          <a:lstStyle/>
          <a:p>
            <a:r>
              <a:rPr lang="en-GB" sz="5100" dirty="0" smtClean="0">
                <a:solidFill>
                  <a:srgbClr val="7C327B"/>
                </a:solidFill>
              </a:rPr>
              <a:t>Delivering Effective Classes</a:t>
            </a:r>
            <a:endParaRPr lang="en-GB" sz="5100" dirty="0">
              <a:solidFill>
                <a:srgbClr val="7C327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It Into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Delivering Effective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I’m going to tell you how I approach planning a class.</a:t>
            </a:r>
          </a:p>
          <a:p>
            <a:pPr lvl="1"/>
            <a:r>
              <a:rPr lang="en-GB" dirty="0" smtClean="0"/>
              <a:t>It works...</a:t>
            </a:r>
          </a:p>
          <a:p>
            <a:pPr lvl="1"/>
            <a:r>
              <a:rPr lang="en-GB" dirty="0" smtClean="0"/>
              <a:t>... But so do other approaches.</a:t>
            </a:r>
          </a:p>
          <a:p>
            <a:r>
              <a:rPr lang="en-GB" dirty="0" smtClean="0"/>
              <a:t>Your lecturer may have strong views regarding how you should teach.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Your lecturer will give you questions to cover.</a:t>
            </a:r>
          </a:p>
          <a:p>
            <a:pPr lvl="1"/>
            <a:r>
              <a:rPr lang="en-GB" dirty="0" smtClean="0"/>
              <a:t>Why did they choose those questions?</a:t>
            </a:r>
          </a:p>
          <a:p>
            <a:r>
              <a:rPr lang="en-GB" dirty="0" smtClean="0"/>
              <a:t>Lecture material:</a:t>
            </a:r>
          </a:p>
          <a:p>
            <a:pPr lvl="1"/>
            <a:r>
              <a:rPr lang="en-GB" dirty="0" smtClean="0"/>
              <a:t>How do the questions relate to the lecture notes?</a:t>
            </a:r>
          </a:p>
          <a:p>
            <a:pPr lvl="1"/>
            <a:r>
              <a:rPr lang="en-GB" dirty="0" smtClean="0"/>
              <a:t>What should I expect my students to already know?</a:t>
            </a:r>
            <a:endParaRPr lang="en-US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Students like to know what to expect from each class before they arrive.</a:t>
            </a:r>
          </a:p>
          <a:p>
            <a:r>
              <a:rPr lang="en-GB" sz="2400" dirty="0" smtClean="0"/>
              <a:t>In every class I run:</a:t>
            </a:r>
          </a:p>
          <a:p>
            <a:pPr lvl="1"/>
            <a:r>
              <a:rPr lang="en-GB" sz="2400" dirty="0" smtClean="0"/>
              <a:t>I take a register;</a:t>
            </a:r>
          </a:p>
          <a:p>
            <a:pPr lvl="1"/>
            <a:r>
              <a:rPr lang="en-GB" sz="2400" dirty="0" smtClean="0"/>
              <a:t>I start with the question they found trickiest;</a:t>
            </a:r>
          </a:p>
          <a:p>
            <a:pPr lvl="1"/>
            <a:r>
              <a:rPr lang="en-GB" sz="2400" dirty="0" smtClean="0"/>
              <a:t>I cold call on students for each step of each answer;</a:t>
            </a:r>
          </a:p>
          <a:p>
            <a:pPr lvl="1"/>
            <a:r>
              <a:rPr lang="en-GB" sz="2400" dirty="0" smtClean="0"/>
              <a:t>I ask students to link answers to the underlying concepts;</a:t>
            </a:r>
          </a:p>
          <a:p>
            <a:pPr lvl="1"/>
            <a:r>
              <a:rPr lang="en-GB" sz="2400" dirty="0" smtClean="0"/>
              <a:t>I rarely get through the entire problem set;</a:t>
            </a:r>
          </a:p>
          <a:p>
            <a:pPr lvl="1"/>
            <a:r>
              <a:rPr lang="en-GB" sz="2400" dirty="0" smtClean="0"/>
              <a:t>I always give students answers to questions I didn’t have time to cover.</a:t>
            </a:r>
          </a:p>
          <a:p>
            <a:r>
              <a:rPr lang="en-GB" sz="2400" dirty="0" smtClean="0"/>
              <a:t>Each class is an independent event.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67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for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Prepare the solution:</a:t>
            </a:r>
          </a:p>
          <a:p>
            <a:pPr lvl="1"/>
            <a:r>
              <a:rPr lang="en-GB" dirty="0" smtClean="0"/>
              <a:t>What is the answer?</a:t>
            </a:r>
          </a:p>
          <a:p>
            <a:pPr lvl="1"/>
            <a:r>
              <a:rPr lang="en-GB" dirty="0" smtClean="0"/>
              <a:t>What might students find difficult?</a:t>
            </a:r>
          </a:p>
          <a:p>
            <a:pPr lvl="1"/>
            <a:r>
              <a:rPr lang="en-GB" dirty="0" smtClean="0"/>
              <a:t>How does the solution link to the students’ prior learning?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for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Teaching using the solution:</a:t>
            </a:r>
          </a:p>
          <a:p>
            <a:pPr lvl="1"/>
            <a:r>
              <a:rPr lang="en-GB" dirty="0" smtClean="0"/>
              <a:t>Visual: evolving diagrams, flow charts, 		  mathematics.</a:t>
            </a:r>
          </a:p>
          <a:p>
            <a:pPr lvl="1"/>
            <a:r>
              <a:rPr lang="en-GB" dirty="0" smtClean="0"/>
              <a:t>Auditory: question &amp; answer, clear 			      explanation, repetition.</a:t>
            </a:r>
          </a:p>
          <a:p>
            <a:pPr lvl="1"/>
            <a:r>
              <a:rPr lang="en-GB" dirty="0" smtClean="0"/>
              <a:t>Kinaesthetic: link to lectures, group 				   work, further questions.</a:t>
            </a:r>
          </a:p>
          <a:p>
            <a:pPr lvl="1"/>
            <a:r>
              <a:rPr lang="en-GB" dirty="0" smtClean="0"/>
              <a:t>Questions to ask.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are better at teaching each other than we are.</a:t>
            </a:r>
          </a:p>
          <a:p>
            <a:pPr lvl="1"/>
            <a:r>
              <a:rPr lang="en-GB" dirty="0" smtClean="0"/>
              <a:t>I never state a definition or solve a problem unless I am certain no students know the answer.</a:t>
            </a:r>
          </a:p>
          <a:p>
            <a:pPr lvl="1"/>
            <a:r>
              <a:rPr lang="en-GB" dirty="0" smtClean="0"/>
              <a:t>I always ask them first, and then clarify/build upon their explanation.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91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can you tell if your class is effective?</a:t>
            </a:r>
          </a:p>
          <a:p>
            <a:pPr lvl="1"/>
            <a:r>
              <a:rPr lang="en-GB" dirty="0" smtClean="0"/>
              <a:t>Students’ answers to in-class questions.</a:t>
            </a:r>
          </a:p>
          <a:p>
            <a:pPr lvl="1"/>
            <a:r>
              <a:rPr lang="en-GB" dirty="0" smtClean="0"/>
              <a:t>Students’ facial expressions.</a:t>
            </a:r>
          </a:p>
          <a:p>
            <a:pPr lvl="1"/>
            <a:r>
              <a:rPr lang="en-GB" dirty="0" smtClean="0"/>
              <a:t>Students’ attention span.</a:t>
            </a:r>
          </a:p>
          <a:p>
            <a:r>
              <a:rPr lang="en-GB" dirty="0" smtClean="0"/>
              <a:t>What should you do if it isn’t working?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848872" cy="2910185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rgbClr val="7C327B"/>
                </a:solidFill>
              </a:rPr>
              <a:t>For Economics Network resources:</a:t>
            </a:r>
            <a:br>
              <a:rPr lang="en-GB" sz="5400" dirty="0" smtClean="0">
                <a:solidFill>
                  <a:srgbClr val="7C327B"/>
                </a:solidFill>
              </a:rPr>
            </a:br>
            <a:r>
              <a:rPr lang="en-GB" sz="5400" dirty="0" smtClean="0">
                <a:solidFill>
                  <a:srgbClr val="7C327B"/>
                </a:solidFill>
              </a:rPr>
              <a:t/>
            </a:r>
            <a:br>
              <a:rPr lang="en-GB" sz="5400" dirty="0" smtClean="0">
                <a:solidFill>
                  <a:srgbClr val="7C327B"/>
                </a:solidFill>
              </a:rPr>
            </a:br>
            <a:r>
              <a:rPr lang="en-GB" sz="4900" dirty="0" smtClean="0">
                <a:solidFill>
                  <a:srgbClr val="4078AB"/>
                </a:solidFill>
              </a:rPr>
              <a:t>www.economicsnetwork.ac.uk</a:t>
            </a:r>
            <a:endParaRPr lang="en-GB" sz="5400" dirty="0">
              <a:solidFill>
                <a:srgbClr val="4078AB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8995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Delay 15"/>
          <p:cNvSpPr/>
          <p:nvPr/>
        </p:nvSpPr>
        <p:spPr>
          <a:xfrm rot="10800000">
            <a:off x="467544" y="0"/>
            <a:ext cx="792088" cy="6858000"/>
          </a:xfrm>
          <a:prstGeom prst="flowChartDelay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What Motivates Your Students?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are very good at doing cost/benefit analyses with regard to their education:</a:t>
            </a:r>
          </a:p>
          <a:p>
            <a:pPr lvl="1"/>
            <a:r>
              <a:rPr lang="en-GB" dirty="0" smtClean="0"/>
              <a:t>Cost of class: Time, effort etc.</a:t>
            </a:r>
          </a:p>
          <a:p>
            <a:pPr lvl="1"/>
            <a:r>
              <a:rPr lang="en-GB" dirty="0" smtClean="0"/>
              <a:t>Benefit?</a:t>
            </a:r>
          </a:p>
          <a:p>
            <a:r>
              <a:rPr lang="en-GB" dirty="0" smtClean="0"/>
              <a:t>Classes must provide ‘value-added’ over lectures, textbooks, </a:t>
            </a:r>
            <a:r>
              <a:rPr lang="en-GB" dirty="0" err="1" smtClean="0"/>
              <a:t>handouts</a:t>
            </a:r>
            <a:r>
              <a:rPr lang="en-GB" dirty="0" smtClean="0"/>
              <a:t> etc.</a:t>
            </a:r>
          </a:p>
          <a:p>
            <a:r>
              <a:rPr lang="en-GB" dirty="0" smtClean="0"/>
              <a:t>How do we do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vs.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Presenting:</a:t>
            </a:r>
          </a:p>
          <a:p>
            <a:pPr lvl="1"/>
            <a:r>
              <a:rPr lang="en-GB" dirty="0" smtClean="0"/>
              <a:t>Informed audience</a:t>
            </a:r>
          </a:p>
          <a:p>
            <a:pPr lvl="1"/>
            <a:r>
              <a:rPr lang="en-GB" dirty="0" smtClean="0"/>
              <a:t>Highly motivated</a:t>
            </a:r>
          </a:p>
          <a:p>
            <a:pPr lvl="1"/>
            <a:r>
              <a:rPr lang="en-GB" dirty="0" smtClean="0"/>
              <a:t>Aim is to relay information</a:t>
            </a:r>
          </a:p>
          <a:p>
            <a:r>
              <a:rPr lang="en-GB" dirty="0" smtClean="0"/>
              <a:t>Teaching:</a:t>
            </a:r>
          </a:p>
          <a:p>
            <a:pPr lvl="1"/>
            <a:r>
              <a:rPr lang="en-GB" dirty="0" smtClean="0"/>
              <a:t>Uninformed audience</a:t>
            </a:r>
          </a:p>
          <a:p>
            <a:pPr lvl="1"/>
            <a:r>
              <a:rPr lang="en-GB" dirty="0" smtClean="0"/>
              <a:t>Perhaps less motivated</a:t>
            </a:r>
          </a:p>
          <a:p>
            <a:pPr lvl="1"/>
            <a:r>
              <a:rPr lang="en-GB" dirty="0" smtClean="0"/>
              <a:t>Aim is to develop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Pitching Your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 class to provide value, it must be pitched at the right level.</a:t>
            </a:r>
          </a:p>
          <a:p>
            <a:r>
              <a:rPr lang="en-GB" dirty="0" smtClean="0"/>
              <a:t>New learning builds on prior learning.</a:t>
            </a:r>
          </a:p>
          <a:p>
            <a:pPr lvl="1"/>
            <a:r>
              <a:rPr lang="en-GB" dirty="0" smtClean="0"/>
              <a:t>This is called constructivism.</a:t>
            </a:r>
          </a:p>
          <a:p>
            <a:r>
              <a:rPr lang="en-GB" dirty="0" smtClean="0"/>
              <a:t>How could we assess prior learning during a class?</a:t>
            </a:r>
          </a:p>
          <a:p>
            <a:r>
              <a:rPr lang="en-GB" dirty="0" smtClean="0"/>
              <a:t>How might we react to our assessment?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0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Pitching Your Questions</a:t>
            </a:r>
            <a:endParaRPr lang="en-GB" dirty="0"/>
          </a:p>
        </p:txBody>
      </p:sp>
      <p:pic>
        <p:nvPicPr>
          <p:cNvPr id="1026" name="Picture 2" descr="http://juliaec.files.wordpress.com/2011/04/blooms_taxon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0" y="1212229"/>
            <a:ext cx="7653540" cy="51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3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of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Students engage in two types of learning: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Surface Learning:</a:t>
            </a:r>
            <a:br>
              <a:rPr lang="en-GB" dirty="0" smtClean="0"/>
            </a:br>
            <a:r>
              <a:rPr lang="en-GB" dirty="0" smtClean="0"/>
              <a:t>Low effort, memorising, question spotting etc.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Deep Learning:</a:t>
            </a:r>
            <a:br>
              <a:rPr lang="en-GB" dirty="0" smtClean="0"/>
            </a:br>
            <a:r>
              <a:rPr lang="en-GB" dirty="0" smtClean="0"/>
              <a:t>High effort, understanding underlying concepts, applying to new situations etc.</a:t>
            </a:r>
          </a:p>
          <a:p>
            <a:pPr marL="571500" indent="-514350"/>
            <a:r>
              <a:rPr lang="en-GB" dirty="0" smtClean="0"/>
              <a:t>We want to encourage deep learning.</a:t>
            </a:r>
          </a:p>
          <a:p>
            <a:pPr marL="971550" lvl="1" indent="-514350"/>
            <a:r>
              <a:rPr lang="en-GB" dirty="0" smtClean="0"/>
              <a:t>A further incentive problem!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6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Developing Effective Learning Activities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teaching, try to cater for each of the following:</a:t>
            </a:r>
          </a:p>
          <a:p>
            <a:pPr lvl="1"/>
            <a:r>
              <a:rPr lang="en-GB" dirty="0" smtClean="0"/>
              <a:t>Visual learning: learn by seeing.</a:t>
            </a:r>
          </a:p>
          <a:p>
            <a:pPr lvl="1"/>
            <a:r>
              <a:rPr lang="en-GB" dirty="0" smtClean="0"/>
              <a:t>Auditory learning: learn by hearing.</a:t>
            </a:r>
          </a:p>
          <a:p>
            <a:pPr lvl="1"/>
            <a:r>
              <a:rPr lang="en-GB" dirty="0" smtClean="0"/>
              <a:t>K</a:t>
            </a:r>
            <a:r>
              <a:rPr lang="en-GB" dirty="0"/>
              <a:t>in</a:t>
            </a:r>
            <a:r>
              <a:rPr lang="en-GB" dirty="0" smtClean="0"/>
              <a:t>aesthetic learning: learn by doing.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5967" y="4830413"/>
            <a:ext cx="7527231" cy="1217471"/>
            <a:chOff x="1391483" y="4830413"/>
            <a:chExt cx="7527231" cy="1217471"/>
          </a:xfrm>
        </p:grpSpPr>
        <p:sp>
          <p:nvSpPr>
            <p:cNvPr id="4" name="Left-Right Arrow 3"/>
            <p:cNvSpPr/>
            <p:nvPr/>
          </p:nvSpPr>
          <p:spPr bwMode="auto">
            <a:xfrm>
              <a:off x="2107088" y="5287613"/>
              <a:ext cx="6042991" cy="360000"/>
            </a:xfrm>
            <a:prstGeom prst="leftRightArrow">
              <a:avLst/>
            </a:prstGeom>
            <a:solidFill>
              <a:srgbClr val="7C327B"/>
            </a:solidFill>
            <a:ln w="12699" cap="flat" cmpd="sng" algn="ctr">
              <a:solidFill>
                <a:srgbClr val="2355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91483" y="4830413"/>
              <a:ext cx="1808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078AB"/>
                  </a:solidFill>
                </a:rPr>
                <a:t>Passive</a:t>
              </a:r>
              <a:endParaRPr lang="en-US" dirty="0">
                <a:solidFill>
                  <a:srgbClr val="4078AB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09792" y="4843666"/>
              <a:ext cx="1808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078AB"/>
                  </a:solidFill>
                </a:rPr>
                <a:t>Interactive</a:t>
              </a:r>
              <a:endParaRPr lang="en-US" dirty="0">
                <a:solidFill>
                  <a:srgbClr val="4078AB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1199" y="5658665"/>
              <a:ext cx="1808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078AB"/>
                  </a:solidFill>
                </a:rPr>
                <a:t>Visual</a:t>
              </a:r>
              <a:endParaRPr lang="en-US" dirty="0">
                <a:solidFill>
                  <a:srgbClr val="4078AB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47935" y="5658672"/>
              <a:ext cx="1808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078AB"/>
                  </a:solidFill>
                </a:rPr>
                <a:t>Auditory</a:t>
              </a:r>
              <a:endParaRPr lang="en-US" dirty="0">
                <a:solidFill>
                  <a:srgbClr val="4078AB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74908" y="5678552"/>
              <a:ext cx="2034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078AB"/>
                  </a:solidFill>
                </a:rPr>
                <a:t>Kinaesthetic</a:t>
              </a:r>
              <a:endParaRPr lang="en-US" dirty="0">
                <a:solidFill>
                  <a:srgbClr val="4078AB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/>
          <a:lstStyle/>
          <a:p>
            <a:pPr algn="ctr">
              <a:buNone/>
            </a:pPr>
            <a:r>
              <a:rPr lang="en-GB" dirty="0" smtClean="0"/>
              <a:t>	In groups, design an activity to illustrate diminishing marginal product that would particularly appeal to one type of learning.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Home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is, of course, a bit extreme.</a:t>
            </a:r>
          </a:p>
          <a:p>
            <a:r>
              <a:rPr lang="en-GB" dirty="0" smtClean="0"/>
              <a:t>It does illustrate that there are lots of different ways to teach the same material.</a:t>
            </a:r>
          </a:p>
          <a:p>
            <a:r>
              <a:rPr lang="en-GB" dirty="0" smtClean="0"/>
              <a:t>As teachers, you are responsible for how your class runs.</a:t>
            </a:r>
          </a:p>
          <a:p>
            <a:pPr lvl="1"/>
            <a:r>
              <a:rPr lang="en-GB" dirty="0" smtClean="0"/>
              <a:t>Your lecturer cares that the students are learning.</a:t>
            </a:r>
          </a:p>
          <a:p>
            <a:pPr lvl="1"/>
            <a:r>
              <a:rPr lang="en-GB" dirty="0" smtClean="0"/>
              <a:t>You should be creative.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559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Delivering Effective Classes</vt:lpstr>
      <vt:lpstr>What Motivates Your Students?</vt:lpstr>
      <vt:lpstr>Presenting vs. Teaching</vt:lpstr>
      <vt:lpstr>Pitching Your Class</vt:lpstr>
      <vt:lpstr>Pitching Your Questions</vt:lpstr>
      <vt:lpstr>Cost of Learning</vt:lpstr>
      <vt:lpstr>Developing Effective Learning Activities</vt:lpstr>
      <vt:lpstr>Activity</vt:lpstr>
      <vt:lpstr>Take Home Point</vt:lpstr>
      <vt:lpstr>Putting It Into Practice</vt:lpstr>
      <vt:lpstr>Caveat</vt:lpstr>
      <vt:lpstr>Where do I Start?</vt:lpstr>
      <vt:lpstr>Class Structure</vt:lpstr>
      <vt:lpstr>Preparing for Class</vt:lpstr>
      <vt:lpstr>Preparing for Class</vt:lpstr>
      <vt:lpstr>In the Room</vt:lpstr>
      <vt:lpstr>Effective Class?</vt:lpstr>
      <vt:lpstr>For Economics Network resources:  www.economicsnetwork.ac.uk</vt:lpstr>
    </vt:vector>
  </TitlesOfParts>
  <Company>University of Bristol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isajl</dc:creator>
  <cp:lastModifiedBy>Iain Long</cp:lastModifiedBy>
  <cp:revision>31</cp:revision>
  <cp:lastPrinted>2015-09-29T15:16:21Z</cp:lastPrinted>
  <dcterms:created xsi:type="dcterms:W3CDTF">2012-02-28T11:37:26Z</dcterms:created>
  <dcterms:modified xsi:type="dcterms:W3CDTF">2015-09-29T15:58:20Z</dcterms:modified>
</cp:coreProperties>
</file>