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D1DF"/>
    <a:srgbClr val="BCD8A8"/>
    <a:srgbClr val="F1BD8E"/>
    <a:srgbClr val="E7F1D9"/>
    <a:srgbClr val="FFE7C8"/>
    <a:srgbClr val="FFE7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8268EB-5598-4579-9170-36F8B5116A41}" v="14" dt="2026-01-14T11:22:08.5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033" autoAdjust="0"/>
  </p:normalViewPr>
  <p:slideViewPr>
    <p:cSldViewPr snapToGrid="0">
      <p:cViewPr varScale="1">
        <p:scale>
          <a:sx n="82" d="100"/>
          <a:sy n="82" d="100"/>
        </p:scale>
        <p:origin x="72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Poulter" userId="6b33cc74-e495-47a5-94b6-032b8ef89d0e" providerId="ADAL" clId="{8FB0B305-35A5-4D10-B99E-9EBED33027AC}"/>
    <pc:docChg chg="custSel modSld">
      <pc:chgData name="Martin Poulter" userId="6b33cc74-e495-47a5-94b6-032b8ef89d0e" providerId="ADAL" clId="{8FB0B305-35A5-4D10-B99E-9EBED33027AC}" dt="2026-01-14T11:22:27.581" v="1210" actId="207"/>
      <pc:docMkLst>
        <pc:docMk/>
      </pc:docMkLst>
      <pc:sldChg chg="addSp modSp mod">
        <pc:chgData name="Martin Poulter" userId="6b33cc74-e495-47a5-94b6-032b8ef89d0e" providerId="ADAL" clId="{8FB0B305-35A5-4D10-B99E-9EBED33027AC}" dt="2026-01-14T11:22:27.581" v="1210" actId="207"/>
        <pc:sldMkLst>
          <pc:docMk/>
          <pc:sldMk cId="1137458846" sldId="257"/>
        </pc:sldMkLst>
        <pc:spChg chg="mod">
          <ac:chgData name="Martin Poulter" userId="6b33cc74-e495-47a5-94b6-032b8ef89d0e" providerId="ADAL" clId="{8FB0B305-35A5-4D10-B99E-9EBED33027AC}" dt="2026-01-13T16:13:49.213" v="1205" actId="14100"/>
          <ac:spMkLst>
            <pc:docMk/>
            <pc:sldMk cId="1137458846" sldId="257"/>
            <ac:spMk id="2" creationId="{DA624698-48A1-8F77-80BF-D6FD02FCA31D}"/>
          </ac:spMkLst>
        </pc:spChg>
        <pc:spChg chg="add mod">
          <ac:chgData name="Martin Poulter" userId="6b33cc74-e495-47a5-94b6-032b8ef89d0e" providerId="ADAL" clId="{8FB0B305-35A5-4D10-B99E-9EBED33027AC}" dt="2026-01-14T11:22:27.581" v="1210" actId="207"/>
          <ac:spMkLst>
            <pc:docMk/>
            <pc:sldMk cId="1137458846" sldId="257"/>
            <ac:spMk id="13" creationId="{C088BEB1-7BC4-F241-B562-474181A4D198}"/>
          </ac:spMkLst>
        </pc:spChg>
        <pc:graphicFrameChg chg="mod modGraphic">
          <ac:chgData name="Martin Poulter" userId="6b33cc74-e495-47a5-94b6-032b8ef89d0e" providerId="ADAL" clId="{8FB0B305-35A5-4D10-B99E-9EBED33027AC}" dt="2026-01-13T16:10:10.935" v="1051" actId="948"/>
          <ac:graphicFrameMkLst>
            <pc:docMk/>
            <pc:sldMk cId="1137458846" sldId="257"/>
            <ac:graphicFrameMk id="4" creationId="{074F7C75-75A3-6573-6702-75C49BC5D0FE}"/>
          </ac:graphicFrameMkLst>
        </pc:graphicFrameChg>
        <pc:picChg chg="add mod">
          <ac:chgData name="Martin Poulter" userId="6b33cc74-e495-47a5-94b6-032b8ef89d0e" providerId="ADAL" clId="{8FB0B305-35A5-4D10-B99E-9EBED33027AC}" dt="2026-01-13T16:10:30.011" v="1053" actId="1076"/>
          <ac:picMkLst>
            <pc:docMk/>
            <pc:sldMk cId="1137458846" sldId="257"/>
            <ac:picMk id="6" creationId="{70443538-0D84-45DE-5B69-97B0BD60381F}"/>
          </ac:picMkLst>
        </pc:picChg>
        <pc:picChg chg="add mod">
          <ac:chgData name="Martin Poulter" userId="6b33cc74-e495-47a5-94b6-032b8ef89d0e" providerId="ADAL" clId="{8FB0B305-35A5-4D10-B99E-9EBED33027AC}" dt="2026-01-13T16:04:46.728" v="884" actId="14100"/>
          <ac:picMkLst>
            <pc:docMk/>
            <pc:sldMk cId="1137458846" sldId="257"/>
            <ac:picMk id="8" creationId="{138D9B2A-CAA7-FC2C-C5C2-A53F7950E484}"/>
          </ac:picMkLst>
        </pc:picChg>
        <pc:picChg chg="add mod">
          <ac:chgData name="Martin Poulter" userId="6b33cc74-e495-47a5-94b6-032b8ef89d0e" providerId="ADAL" clId="{8FB0B305-35A5-4D10-B99E-9EBED33027AC}" dt="2026-01-13T16:10:26.461" v="1052" actId="1076"/>
          <ac:picMkLst>
            <pc:docMk/>
            <pc:sldMk cId="1137458846" sldId="257"/>
            <ac:picMk id="10" creationId="{4394533E-EC20-40B5-CC17-719051605968}"/>
          </ac:picMkLst>
        </pc:picChg>
        <pc:picChg chg="add mod">
          <ac:chgData name="Martin Poulter" userId="6b33cc74-e495-47a5-94b6-032b8ef89d0e" providerId="ADAL" clId="{8FB0B305-35A5-4D10-B99E-9EBED33027AC}" dt="2026-01-13T16:06:38.638" v="898" actId="1076"/>
          <ac:picMkLst>
            <pc:docMk/>
            <pc:sldMk cId="1137458846" sldId="257"/>
            <ac:picMk id="12" creationId="{353BA886-516E-5E73-4A88-B70FFF95DE6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C0B35-F74D-A220-480B-82964D50FB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1AB529-D45A-05BB-AC84-404120F0C1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CB9B1-B89F-EF46-76EA-BB74741A6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90144-ADFE-4179-A1ED-6F29BD4AFA3E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06E5C2-5FED-0DBB-659F-03FEDF1FA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3D2E4-6468-BF18-FEBA-7D0D7C3F0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F2D6-0498-4B6B-A09B-1A64BF2A1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988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E5440-E3AD-D2C3-B1AA-0FC9E1138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119A07-B0C3-DB06-BADA-810CAC6960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BB877-BE88-3D52-1A36-D76CC9786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90144-ADFE-4179-A1ED-6F29BD4AFA3E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DA8EF-C4BA-E4F3-F53C-239A821AA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3FAF90-5466-82CB-2B45-991ABAE34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F2D6-0498-4B6B-A09B-1A64BF2A1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481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CEB816-9D03-BEEE-AFB9-3F1C8A00AC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44BC51-9D89-E73C-DF48-61A858C05D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87695-FF77-C1D7-9647-6A6BDF916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90144-ADFE-4179-A1ED-6F29BD4AFA3E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FA5911-E077-7E11-DE5A-71B054085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371AF8-94AE-E299-2DEC-F48DACBDA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F2D6-0498-4B6B-A09B-1A64BF2A1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801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8A03D-20C7-BAFF-DD2D-83F98E102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C83AC-ADB5-DF10-BED8-42AA1D3E2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4C4BE-7A54-788C-9485-1C19A1F82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90144-ADFE-4179-A1ED-6F29BD4AFA3E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F40F0C-C274-7413-1E56-4AF4C8D35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7FDE2-FF63-D082-C9EB-818291791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F2D6-0498-4B6B-A09B-1A64BF2A1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851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EEF2F-EAE3-A5C2-6C1A-89B5B5C11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63564E-03BB-C2B6-330D-08D58D31F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747E6A-71F4-7254-1AEE-3AA5A3361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90144-ADFE-4179-A1ED-6F29BD4AFA3E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D254B-F02F-6B6A-0E5D-2D6F4C091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9E35D-F770-8829-DC89-1D20AAFD9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F2D6-0498-4B6B-A09B-1A64BF2A1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842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0C400-C926-E139-65EF-23F4626D2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FAE65-72DA-C9CA-102A-DDE2AF1C35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D7911-3DE1-5079-9B1C-9509DD8ECC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FC3637-A915-2E77-693C-F2A296556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90144-ADFE-4179-A1ED-6F29BD4AFA3E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AECE81-AE14-3B34-A910-FC5C650B1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A12FA3-3570-43B6-4C17-40ADB5A07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F2D6-0498-4B6B-A09B-1A64BF2A1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768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62E37-CDE8-B0B6-8E69-65DBBACC5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BA380-F346-7AB8-443C-D7680DC7F6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183798-274C-C890-9BC1-90AAE01880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83D1EE-D2A6-670F-8225-8AE90A070B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CB9322-7396-BCD7-237D-1702E4D0EA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9ADC95-DC7D-840A-4226-E0FFFF1C1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90144-ADFE-4179-A1ED-6F29BD4AFA3E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33919D-30E4-F72A-6D5B-283B2325A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41550B-0909-3B03-5A08-6B935FAA5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F2D6-0498-4B6B-A09B-1A64BF2A1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710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71E1C-3B74-B381-FDDB-0B174A70B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B611FF-1721-1471-8B04-FEE73273E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90144-ADFE-4179-A1ED-6F29BD4AFA3E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149E19-001C-9E60-0A6A-50E625E63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546137-4B00-8D06-99D6-57215AEAA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F2D6-0498-4B6B-A09B-1A64BF2A1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0974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A60F38-6780-359B-BF44-C443B13A7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90144-ADFE-4179-A1ED-6F29BD4AFA3E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D87599-94A9-9723-F4B8-EAB98C79D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0A0FF8-D873-8964-077B-F073CA0CB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F2D6-0498-4B6B-A09B-1A64BF2A1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027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1909E-F0F7-DF87-D395-2CC846444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3CC8A-A100-326D-A625-D415FC382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1789-2203-7F4E-EB35-0A79EE392E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5B7398-6387-68C9-AACC-3E82DB341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90144-ADFE-4179-A1ED-6F29BD4AFA3E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920440-D14B-237E-6903-27891BB5C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68E2AF-BD04-CC52-E5E9-5B4A2456A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F2D6-0498-4B6B-A09B-1A64BF2A1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482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55040-645F-A069-2B14-214D485C1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F0B6FD-F26C-86D4-1AB3-D260E1218B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F962E-FDE4-68DB-7FC7-498818406D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5A56AF-B29E-9EBE-70EE-A335FE702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90144-ADFE-4179-A1ED-6F29BD4AFA3E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AC40DD-F383-77A6-97DB-EC4BEC9D8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2BDCC9-C1E8-302C-3E56-C0ACCE254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BF2D6-0498-4B6B-A09B-1A64BF2A1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208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8806B8-120E-10D8-09C8-70AA30120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5D0DF5-3AAE-7E83-DABD-208BAC2DC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42BFDB-0ED0-84FA-2375-B94DDCAB9B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590144-ADFE-4179-A1ED-6F29BD4AFA3E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204F23-93F8-384D-3BFB-BBE39E97CD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0865E-5A31-E30E-8E3C-C198F7B651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9BF2D6-0498-4B6B-A09B-1A64BF2A10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658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i.org/10.53593/n4447a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24698-48A1-8F77-80BF-D6FD02FCA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650" y="1"/>
            <a:ext cx="11916696" cy="849086"/>
          </a:xfrm>
        </p:spPr>
        <p:txBody>
          <a:bodyPr>
            <a:normAutofit/>
          </a:bodyPr>
          <a:lstStyle/>
          <a:p>
            <a:pPr algn="ctr"/>
            <a: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  <a:t>Boosting Student Attendance in Economics: Evidence Informed Strategies</a:t>
            </a:r>
            <a:br>
              <a:rPr lang="en-GB" sz="2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2000" dirty="0"/>
              <a:t>A 2x2 Framework for Balancing Quick Wins and Structural Reform</a:t>
            </a:r>
            <a:endParaRPr lang="en-GB" sz="2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74F7C75-75A3-6573-6702-75C49BC5D0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4730331"/>
              </p:ext>
            </p:extLst>
          </p:nvPr>
        </p:nvGraphicFramePr>
        <p:xfrm>
          <a:off x="471948" y="1595535"/>
          <a:ext cx="11287433" cy="5129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787">
                  <a:extLst>
                    <a:ext uri="{9D8B030D-6E8A-4147-A177-3AD203B41FA5}">
                      <a16:colId xmlns:a16="http://schemas.microsoft.com/office/drawing/2014/main" val="175627354"/>
                    </a:ext>
                  </a:extLst>
                </a:gridCol>
                <a:gridCol w="5279923">
                  <a:extLst>
                    <a:ext uri="{9D8B030D-6E8A-4147-A177-3AD203B41FA5}">
                      <a16:colId xmlns:a16="http://schemas.microsoft.com/office/drawing/2014/main" val="1164150583"/>
                    </a:ext>
                  </a:extLst>
                </a:gridCol>
                <a:gridCol w="5584723">
                  <a:extLst>
                    <a:ext uri="{9D8B030D-6E8A-4147-A177-3AD203B41FA5}">
                      <a16:colId xmlns:a16="http://schemas.microsoft.com/office/drawing/2014/main" val="463074175"/>
                    </a:ext>
                  </a:extLst>
                </a:gridCol>
              </a:tblGrid>
              <a:tr h="413777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</a:t>
                      </a: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Low-Effort / Low-Cost (Immediate nudges)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8A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   Structural / High-Cost (Lasting reform)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BD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8924514"/>
                  </a:ext>
                </a:extLst>
              </a:tr>
              <a:tr h="2331361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LECTURES</a:t>
                      </a:r>
                    </a:p>
                  </a:txBody>
                  <a:tcPr vert="vert27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84000"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latin typeface="Arial Narrow" panose="020B0606020202030204" pitchFamily="34" charset="0"/>
                        </a:rPr>
                        <a:t>Engage Instantly:</a:t>
                      </a:r>
                      <a:r>
                        <a:rPr lang="en-GB" sz="1600" dirty="0">
                          <a:latin typeface="Arial Narrow" panose="020B0606020202030204" pitchFamily="34" charset="0"/>
                        </a:rPr>
                        <a:t> Use active polls and quizzes in class to build real-time engagement</a:t>
                      </a:r>
                    </a:p>
                    <a:p>
                      <a:pPr marL="684000"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latin typeface="Arial Narrow" panose="020B0606020202030204" pitchFamily="34" charset="0"/>
                        </a:rPr>
                        <a:t>Clarify Value:</a:t>
                      </a:r>
                      <a:r>
                        <a:rPr lang="en-GB" sz="1600" b="0" dirty="0">
                          <a:latin typeface="Arial Narrow" panose="020B0606020202030204" pitchFamily="34" charset="0"/>
                        </a:rPr>
                        <a:t> Explicitly highlight the real-world benefits and “ante” of in-person attendance</a:t>
                      </a:r>
                    </a:p>
                    <a:p>
                      <a:pPr marL="684000"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latin typeface="Arial Narrow" panose="020B0606020202030204" pitchFamily="34" charset="0"/>
                        </a:rPr>
                        <a:t>Nudge Participation: </a:t>
                      </a:r>
                      <a:r>
                        <a:rPr lang="en-GB" sz="1600" b="0" dirty="0">
                          <a:latin typeface="Arial Narrow" panose="020B0606020202030204" pitchFamily="34" charset="0"/>
                        </a:rPr>
                        <a:t>Send absence reminder emails and utilise gamified elements</a:t>
                      </a:r>
                    </a:p>
                    <a:p>
                      <a:pPr marL="684000"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latin typeface="Arial Narrow" panose="020B0606020202030204" pitchFamily="34" charset="0"/>
                        </a:rPr>
                        <a:t>Align to Assess: </a:t>
                      </a:r>
                      <a:r>
                        <a:rPr lang="en-GB" sz="1600" b="0" dirty="0">
                          <a:latin typeface="Arial Narrow" panose="020B0606020202030204" pitchFamily="34" charset="0"/>
                        </a:rPr>
                        <a:t>Make the link between lecture attendance and upcoming assessments explicit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D9"/>
                    </a:solidFill>
                  </a:tcPr>
                </a:tc>
                <a:tc>
                  <a:txBody>
                    <a:bodyPr/>
                    <a:lstStyle/>
                    <a:p>
                      <a:pPr marL="684000"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latin typeface="Arial Narrow" panose="020B0606020202030204" pitchFamily="34" charset="0"/>
                        </a:rPr>
                        <a:t>Restructure Delivery:</a:t>
                      </a:r>
                      <a:r>
                        <a:rPr lang="en-GB" sz="1600" dirty="0">
                          <a:latin typeface="Arial Narrow" panose="020B0606020202030204" pitchFamily="34" charset="0"/>
                        </a:rPr>
                        <a:t> Redesign modules into blocks or alternative structures</a:t>
                      </a:r>
                    </a:p>
                    <a:p>
                      <a:pPr marL="684000"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latin typeface="Arial Narrow" panose="020B0606020202030204" pitchFamily="34" charset="0"/>
                        </a:rPr>
                        <a:t>Adopt Active Formats: </a:t>
                      </a:r>
                      <a:r>
                        <a:rPr lang="en-GB" sz="1600" dirty="0">
                          <a:latin typeface="Arial Narrow" panose="020B0606020202030204" pitchFamily="34" charset="0"/>
                        </a:rPr>
                        <a:t>Implement Flipped Learning or Team-Based Approaches</a:t>
                      </a:r>
                    </a:p>
                    <a:p>
                      <a:pPr marL="684000"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latin typeface="Arial Narrow" panose="020B0606020202030204" pitchFamily="34" charset="0"/>
                        </a:rPr>
                        <a:t>Prioritise Belonging:</a:t>
                      </a:r>
                      <a:r>
                        <a:rPr lang="en-GB" sz="1600" dirty="0">
                          <a:latin typeface="Arial Narrow" panose="020B0606020202030204" pitchFamily="34" charset="0"/>
                        </a:rPr>
                        <a:t> Invest in inclusive teaching practices and support systems</a:t>
                      </a:r>
                    </a:p>
                    <a:p>
                      <a:pPr marL="684000"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latin typeface="Arial Narrow" panose="020B0606020202030204" pitchFamily="34" charset="0"/>
                        </a:rPr>
                        <a:t>Review Policies:</a:t>
                      </a:r>
                      <a:r>
                        <a:rPr lang="en-GB" sz="1600" dirty="0">
                          <a:latin typeface="Arial Narrow" panose="020B0606020202030204" pitchFamily="34" charset="0"/>
                        </a:rPr>
                        <a:t> Consider mandatory attendance requirements or limiting access to recordings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52338"/>
                  </a:ext>
                </a:extLst>
              </a:tr>
              <a:tr h="2384591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TUTORIALS</a:t>
                      </a:r>
                    </a:p>
                  </a:txBody>
                  <a:tcPr vert="vert27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84000"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latin typeface="Arial Narrow" panose="020B0606020202030204" pitchFamily="34" charset="0"/>
                        </a:rPr>
                        <a:t>Personalise Nudges: </a:t>
                      </a:r>
                      <a:r>
                        <a:rPr lang="en-GB" sz="1600" dirty="0">
                          <a:latin typeface="Arial Narrow" panose="020B0606020202030204" pitchFamily="34" charset="0"/>
                        </a:rPr>
                        <a:t>Send personalised emails to students following absences</a:t>
                      </a:r>
                    </a:p>
                    <a:p>
                      <a:pPr marL="684000"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latin typeface="Arial Narrow" panose="020B0606020202030204" pitchFamily="34" charset="0"/>
                        </a:rPr>
                        <a:t>Foster Community: </a:t>
                      </a:r>
                      <a:r>
                        <a:rPr lang="en-GB" sz="1600" dirty="0">
                          <a:latin typeface="Arial Narrow" panose="020B0606020202030204" pitchFamily="34" charset="0"/>
                        </a:rPr>
                        <a:t>Integrate highly interactive exercises to build peer connections</a:t>
                      </a:r>
                    </a:p>
                    <a:p>
                      <a:pPr marL="684000"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latin typeface="Arial Narrow" panose="020B0606020202030204" pitchFamily="34" charset="0"/>
                        </a:rPr>
                        <a:t>Implement Gamified Interactions: </a:t>
                      </a:r>
                      <a:r>
                        <a:rPr lang="en-GB" sz="1600" dirty="0">
                          <a:latin typeface="Arial Narrow" panose="020B0606020202030204" pitchFamily="34" charset="0"/>
                        </a:rPr>
                        <a:t>Use highly interactive quizzes and puzzles through gamification</a:t>
                      </a:r>
                    </a:p>
                    <a:p>
                      <a:pPr marL="684000">
                        <a:spcAft>
                          <a:spcPts val="0"/>
                        </a:spcAft>
                      </a:pPr>
                      <a:r>
                        <a:rPr lang="en-GB" sz="1600" b="1" dirty="0">
                          <a:latin typeface="Arial Narrow" panose="020B0606020202030204" pitchFamily="34" charset="0"/>
                        </a:rPr>
                        <a:t>Align Tutorial Content: </a:t>
                      </a:r>
                      <a:r>
                        <a:rPr lang="en-GB" sz="1600" dirty="0">
                          <a:latin typeface="Arial Narrow" panose="020B0606020202030204" pitchFamily="34" charset="0"/>
                        </a:rPr>
                        <a:t>Directly sync tutorial material with lecture content or exam questions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1D9"/>
                    </a:solidFill>
                  </a:tcPr>
                </a:tc>
                <a:tc>
                  <a:txBody>
                    <a:bodyPr/>
                    <a:lstStyle/>
                    <a:p>
                      <a:pPr marL="684000"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latin typeface="Arial Narrow" panose="020B0606020202030204" pitchFamily="34" charset="0"/>
                        </a:rPr>
                        <a:t>Train Tutors: </a:t>
                      </a:r>
                      <a:r>
                        <a:rPr lang="en-GB" sz="1600" dirty="0">
                          <a:latin typeface="Arial Narrow" panose="020B0606020202030204" pitchFamily="34" charset="0"/>
                        </a:rPr>
                        <a:t>Provide comprehensive training and management, specifically for PhD GTA staff</a:t>
                      </a:r>
                    </a:p>
                    <a:p>
                      <a:pPr marL="684000"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latin typeface="Arial Narrow" panose="020B0606020202030204" pitchFamily="34" charset="0"/>
                        </a:rPr>
                        <a:t>Require Preparation: </a:t>
                      </a:r>
                      <a:r>
                        <a:rPr lang="en-GB" sz="1600" dirty="0">
                          <a:latin typeface="Arial Narrow" panose="020B0606020202030204" pitchFamily="34" charset="0"/>
                        </a:rPr>
                        <a:t>Use preparatory assignments directly aligned with the assessment tasks</a:t>
                      </a:r>
                    </a:p>
                    <a:p>
                      <a:pPr marL="684000">
                        <a:spcAft>
                          <a:spcPts val="600"/>
                        </a:spcAft>
                      </a:pPr>
                      <a:r>
                        <a:rPr lang="en-GB" sz="1600" b="1" dirty="0">
                          <a:latin typeface="Arial Narrow" panose="020B0606020202030204" pitchFamily="34" charset="0"/>
                        </a:rPr>
                        <a:t>Observe Teaching: </a:t>
                      </a:r>
                      <a:r>
                        <a:rPr lang="en-GB" sz="1600" dirty="0">
                          <a:latin typeface="Arial Narrow" panose="020B0606020202030204" pitchFamily="34" charset="0"/>
                        </a:rPr>
                        <a:t>Implement systematic peer-observation feedback loops</a:t>
                      </a:r>
                    </a:p>
                    <a:p>
                      <a:pPr marL="684000">
                        <a:spcAft>
                          <a:spcPts val="0"/>
                        </a:spcAft>
                      </a:pPr>
                      <a:r>
                        <a:rPr lang="en-GB" sz="1600" b="1" dirty="0">
                          <a:latin typeface="Arial Narrow" panose="020B0606020202030204" pitchFamily="34" charset="0"/>
                        </a:rPr>
                        <a:t>Monitor &amp; Schedule: </a:t>
                      </a:r>
                      <a:r>
                        <a:rPr lang="en-GB" sz="1600" dirty="0">
                          <a:latin typeface="Arial Narrow" panose="020B0606020202030204" pitchFamily="34" charset="0"/>
                        </a:rPr>
                        <a:t>Systematically track attendance and optimise scheduling (e.g. hybrid options) to address barriers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7C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3875121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70443538-0D84-45DE-5B69-97B0BD6038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994" y="2034072"/>
            <a:ext cx="692042" cy="225800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38D9B2A-CAA7-FC2C-C5C2-A53F7950E4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6994" y="4367715"/>
            <a:ext cx="665194" cy="222451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394533E-EC20-40B5-CC17-7190516059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6122" y="2034073"/>
            <a:ext cx="708133" cy="225800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53BA886-516E-5E73-4A88-B70FFF95DE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6225" y="4368705"/>
            <a:ext cx="687304" cy="2257020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088BEB1-7BC4-F241-B562-474181A4D198}"/>
              </a:ext>
            </a:extLst>
          </p:cNvPr>
          <p:cNvSpPr/>
          <p:nvPr/>
        </p:nvSpPr>
        <p:spPr>
          <a:xfrm>
            <a:off x="471948" y="849086"/>
            <a:ext cx="11287433" cy="613414"/>
          </a:xfrm>
          <a:prstGeom prst="roundRect">
            <a:avLst/>
          </a:prstGeom>
          <a:solidFill>
            <a:srgbClr val="B3D1D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CORE TAKEAWAY: Balance is key. </a:t>
            </a:r>
            <a:r>
              <a:rPr lang="en-GB" sz="1600" dirty="0">
                <a:solidFill>
                  <a:schemeClr val="tx1"/>
                </a:solidFill>
                <a:latin typeface="Arial Narrow" panose="020B0606020202030204" pitchFamily="34" charset="0"/>
              </a:rPr>
              <a:t>Boosting attendance requires a </a:t>
            </a:r>
            <a:r>
              <a:rPr lang="en-GB" sz="1600" b="1" dirty="0">
                <a:solidFill>
                  <a:schemeClr val="tx1"/>
                </a:solidFill>
                <a:latin typeface="Arial Narrow" panose="020B0606020202030204" pitchFamily="34" charset="0"/>
              </a:rPr>
              <a:t>student-centred approach. </a:t>
            </a:r>
            <a:r>
              <a:rPr lang="en-GB" sz="1600" dirty="0">
                <a:solidFill>
                  <a:schemeClr val="tx1"/>
                </a:solidFill>
                <a:latin typeface="Arial Narrow" panose="020B0606020202030204" pitchFamily="34" charset="0"/>
              </a:rPr>
              <a:t>Small, immediate nudges must be balanced with longer-term structural reforms to remove barriers and foster a supportive engaging environment for lasting impact. </a:t>
            </a:r>
            <a:r>
              <a:rPr lang="en-GB" sz="1600" b="1" dirty="0">
                <a:solidFill>
                  <a:schemeClr val="tx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doi.org/10.53593/n4447a</a:t>
            </a:r>
            <a:endParaRPr lang="en-GB" sz="16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458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282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Arial Narrow</vt:lpstr>
      <vt:lpstr>Office Theme</vt:lpstr>
      <vt:lpstr>Boosting Student Attendance in Economics: Evidence Informed Strategies A 2x2 Framework for Balancing Quick Wins and Structural Reform</vt:lpstr>
    </vt:vector>
  </TitlesOfParts>
  <Company>University of Bristol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Boosting Student Attendance in Economics</dc:title>
  <dc:creator>Martin Poulter;Hiren Nisar;Olha Matviiets;Carlos Cortinhas</dc:creator>
  <cp:lastModifiedBy>Martin Poulter</cp:lastModifiedBy>
  <cp:revision>1</cp:revision>
  <dcterms:created xsi:type="dcterms:W3CDTF">2026-01-13T15:21:45Z</dcterms:created>
  <dcterms:modified xsi:type="dcterms:W3CDTF">2026-01-14T11:22:33Z</dcterms:modified>
  <cp:category>Higher Education</cp:category>
</cp:coreProperties>
</file>