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97" r:id="rId3"/>
    <p:sldId id="301" r:id="rId4"/>
    <p:sldId id="274" r:id="rId5"/>
    <p:sldId id="298" r:id="rId6"/>
    <p:sldId id="272" r:id="rId7"/>
    <p:sldId id="259" r:id="rId8"/>
    <p:sldId id="284" r:id="rId9"/>
    <p:sldId id="300" r:id="rId10"/>
    <p:sldId id="287" r:id="rId11"/>
    <p:sldId id="305" r:id="rId12"/>
    <p:sldId id="306" r:id="rId13"/>
    <p:sldId id="307" r:id="rId14"/>
    <p:sldId id="303" r:id="rId15"/>
    <p:sldId id="302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294"/>
    <a:srgbClr val="761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3"/>
  </p:normalViewPr>
  <p:slideViewPr>
    <p:cSldViewPr>
      <p:cViewPr varScale="1">
        <p:scale>
          <a:sx n="117" d="100"/>
          <a:sy n="117" d="100"/>
        </p:scale>
        <p:origin x="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09AC-441A-4DEA-BD4D-9EF18BA21DBA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0E247-2FB1-468B-B0FD-F3C9D4CBEA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7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F7D7A-7999-411D-9A38-F606A0195FD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5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33D41-0FAF-4568-822B-6394F57D74F2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3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0C5F49-2B22-47CA-9669-046C1D789857}" type="slidenum">
              <a:rPr lang="en-GB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9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33D41-0FAF-4568-822B-6394F57D74F2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7C63-B065-4012-A619-0A68B9D7D249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A0DF-73CC-4941-95CD-7AAC67F1C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c.rotinhas@Exeter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cortinhas@Exet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7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412776"/>
            <a:ext cx="551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Matrix MCQs vs Traditional MCQs: an alternative approach for Covid-19 days…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092AC-C4E6-F84E-9679-5C5A760B025C}"/>
              </a:ext>
            </a:extLst>
          </p:cNvPr>
          <p:cNvSpPr txBox="1"/>
          <p:nvPr/>
        </p:nvSpPr>
        <p:spPr>
          <a:xfrm>
            <a:off x="2267744" y="5877272"/>
            <a:ext cx="410445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Carlos </a:t>
            </a:r>
            <a:r>
              <a:rPr lang="en-US" sz="1400" dirty="0" err="1"/>
              <a:t>Cortinhas</a:t>
            </a:r>
            <a:endParaRPr lang="en-US" sz="1400" dirty="0"/>
          </a:p>
          <a:p>
            <a:pPr algn="ctr"/>
            <a:r>
              <a:rPr lang="en-US" sz="1400" dirty="0">
                <a:hlinkClick r:id="rId4"/>
              </a:rPr>
              <a:t>c.cortinhas@exeter.ac.uk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25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6341" y="404664"/>
            <a:ext cx="88328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One possible improvement? Matrix (or Puzzle) MCQs! Example:</a:t>
            </a: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40679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Outcomes:</a:t>
            </a:r>
          </a:p>
          <a:p>
            <a:pPr marL="342900" indent="-342900">
              <a:buAutoNum type="arabicPeriod"/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The price of the product increases</a:t>
            </a:r>
          </a:p>
          <a:p>
            <a:pPr marL="342900" indent="-342900">
              <a:buAutoNum type="arabicPeriod"/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The quantity of the product decreases</a:t>
            </a:r>
          </a:p>
          <a:p>
            <a:pPr marL="342900" indent="-342900">
              <a:buAutoNum type="arabicPeriod"/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The price of the product decreases and the quantity increases</a:t>
            </a:r>
          </a:p>
          <a:p>
            <a:pPr marL="342900" indent="-342900">
              <a:buAutoNum type="arabicPeriod"/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The price of the product increases and the quantity of the product decreases</a:t>
            </a:r>
          </a:p>
          <a:p>
            <a:pPr marL="342900" indent="-342900">
              <a:buAutoNum type="arabicPeriod"/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The price of the product decreases and the quantity of the product decreases.</a:t>
            </a:r>
          </a:p>
          <a:p>
            <a:endParaRPr lang="en-GB" sz="1600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1" y="3597642"/>
            <a:ext cx="6633357" cy="1852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872" y="3602685"/>
            <a:ext cx="6638115" cy="18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 example I used in my class…</a:t>
            </a: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D4898-25E4-AF4B-89DF-3DF0C1FE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849246"/>
            <a:ext cx="5060032" cy="3870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DB59A-ABEC-1A43-86A8-D4BA15CE5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946525"/>
            <a:ext cx="4418923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6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Matrix (or Puzzle) MCQ …</a:t>
            </a: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26855A-9C45-4E48-9087-75CBAA23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74" y="1885950"/>
            <a:ext cx="5943600" cy="308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46E77D-54E5-E742-9E43-D2B7BAA6F58C}"/>
              </a:ext>
            </a:extLst>
          </p:cNvPr>
          <p:cNvSpPr txBox="1"/>
          <p:nvPr/>
        </p:nvSpPr>
        <p:spPr>
          <a:xfrm>
            <a:off x="419473" y="5157115"/>
            <a:ext cx="8640960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(note that students are asked to fill every cell and cannot find the answer by exclusion! Students need to engage with the content in a much deeper level and develop much higher skills to be able to answer these questions. Also, changing the order of columns or rows will make cheating much harder)</a:t>
            </a:r>
          </a:p>
        </p:txBody>
      </p:sp>
    </p:spTree>
    <p:extLst>
      <p:ext uri="{BB962C8B-B14F-4D97-AF65-F5344CB8AC3E}">
        <p14:creationId xmlns:p14="http://schemas.microsoft.com/office/powerpoint/2010/main" val="417906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answer key …</a:t>
            </a: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CE952C-FD17-F94C-8168-5CF330ABC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406" y="1730375"/>
            <a:ext cx="5943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88" y="0"/>
            <a:ext cx="9142412" cy="1730375"/>
          </a:xfrm>
          <a:prstGeom prst="rect">
            <a:avLst/>
          </a:prstGeom>
          <a:solidFill>
            <a:srgbClr val="761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61554"/>
              </a:solidFill>
            </a:endParaRP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7597" y="2293875"/>
            <a:ext cx="8568952" cy="340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200000"/>
              </a:lnSpc>
              <a:buClr>
                <a:srgbClr val="761554"/>
              </a:buClr>
            </a:pPr>
            <a:r>
              <a:rPr lang="en-GB" sz="2800" dirty="0">
                <a:solidFill>
                  <a:srgbClr val="808080"/>
                </a:solidFill>
                <a:latin typeface="Arial" charset="0"/>
              </a:rPr>
              <a:t>William B. </a:t>
            </a:r>
            <a:r>
              <a:rPr lang="en-GB" sz="2800" dirty="0" err="1">
                <a:solidFill>
                  <a:srgbClr val="808080"/>
                </a:solidFill>
                <a:latin typeface="Arial" charset="0"/>
              </a:rPr>
              <a:t>Walstad</a:t>
            </a:r>
            <a:r>
              <a:rPr lang="en-GB" sz="2800" dirty="0">
                <a:solidFill>
                  <a:srgbClr val="808080"/>
                </a:solidFill>
                <a:latin typeface="Arial" charset="0"/>
              </a:rPr>
              <a:t>, “</a:t>
            </a:r>
            <a:r>
              <a:rPr lang="en-GB" sz="2800" b="1" dirty="0"/>
              <a:t>Assessment of economic competencies using a matrix puzzle and a document analysis</a:t>
            </a:r>
            <a:r>
              <a:rPr lang="en-GB" sz="2800" dirty="0">
                <a:solidFill>
                  <a:srgbClr val="808080"/>
                </a:solidFill>
                <a:latin typeface="Arial" charset="0"/>
              </a:rPr>
              <a:t>”, Journal of Economic Education, Sept 2018, 49(4): </a:t>
            </a:r>
            <a:r>
              <a:rPr lang="en-GB" sz="2800" dirty="0"/>
              <a:t>350-362</a:t>
            </a:r>
            <a:r>
              <a:rPr lang="en-GB" sz="2800" dirty="0">
                <a:solidFill>
                  <a:srgbClr val="808080"/>
                </a:solidFill>
                <a:latin typeface="Arial" charset="0"/>
              </a:rPr>
              <a:t>.</a:t>
            </a:r>
            <a:endParaRPr lang="en-GB" sz="28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Literature on Matrix MCQs (or Puzzles)</a:t>
            </a: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18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1443" y="542021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Final remarks</a:t>
            </a:r>
          </a:p>
        </p:txBody>
      </p:sp>
      <p:pic>
        <p:nvPicPr>
          <p:cNvPr id="1026" name="Picture 2" descr="\\isad.isadroot.ex.ac.uk\UOE\User\My Pictures\ug_pro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42" y="5851919"/>
            <a:ext cx="2148458" cy="10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43469"/>
            <a:ext cx="8640960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23C7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08080"/>
                </a:solidFill>
                <a:latin typeface="Arial" charset="0"/>
              </a:rPr>
              <a:t>The purpose of assessment should be to ensure students achieve the module-level ILOs (and the 5 competencies).</a:t>
            </a:r>
          </a:p>
          <a:p>
            <a:pPr marL="342900" indent="-342900">
              <a:buClr>
                <a:srgbClr val="D23C7F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808080"/>
              </a:solidFill>
              <a:latin typeface="Arial" charset="0"/>
            </a:endParaRPr>
          </a:p>
          <a:p>
            <a:pPr marL="342900" indent="-342900">
              <a:buClr>
                <a:srgbClr val="D23C7F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808080"/>
              </a:solidFill>
              <a:latin typeface="Arial" charset="0"/>
            </a:endParaRPr>
          </a:p>
          <a:p>
            <a:pPr>
              <a:buClr>
                <a:srgbClr val="D23C7F"/>
              </a:buClr>
            </a:pPr>
            <a:r>
              <a:rPr lang="en-US" b="1" dirty="0">
                <a:solidFill>
                  <a:srgbClr val="808080"/>
                </a:solidFill>
                <a:latin typeface="Arial" charset="0"/>
              </a:rPr>
              <a:t>Ultimately, we need to answer:</a:t>
            </a:r>
          </a:p>
          <a:p>
            <a:pPr>
              <a:buClr>
                <a:srgbClr val="D23C7F"/>
              </a:buClr>
            </a:pPr>
            <a:endParaRPr lang="en-US" sz="1600" b="1" dirty="0">
              <a:solidFill>
                <a:srgbClr val="808080"/>
              </a:solidFill>
              <a:latin typeface="Arial" charset="0"/>
            </a:endParaRPr>
          </a:p>
          <a:p>
            <a:pPr marL="342900" indent="-342900">
              <a:buClr>
                <a:srgbClr val="D23C7F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808080"/>
                </a:solidFill>
                <a:latin typeface="Arial" charset="0"/>
              </a:rPr>
              <a:t>What should the student do to demonstrate that they have learned economics?</a:t>
            </a:r>
          </a:p>
          <a:p>
            <a:pPr marL="342900" indent="-342900">
              <a:buClr>
                <a:srgbClr val="D23C7F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808080"/>
                </a:solidFill>
                <a:latin typeface="Arial" charset="0"/>
              </a:rPr>
              <a:t>What and how should I teach to help the students achieve this outcome?</a:t>
            </a:r>
          </a:p>
          <a:p>
            <a:pPr marL="342900" indent="-342900">
              <a:buClr>
                <a:srgbClr val="D23C7F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808080"/>
              </a:solidFill>
              <a:latin typeface="Arial" charset="0"/>
            </a:endParaRPr>
          </a:p>
          <a:p>
            <a:pPr algn="ctr">
              <a:buClr>
                <a:srgbClr val="D23C7F"/>
              </a:buClr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I would argue that Matrix MCQs do a much better job than traditional MCQs!</a:t>
            </a:r>
          </a:p>
          <a:p>
            <a:pPr algn="ctr">
              <a:buClr>
                <a:srgbClr val="D23C7F"/>
              </a:buClr>
            </a:pPr>
            <a:endParaRPr lang="en-US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buClr>
                <a:srgbClr val="D23C7F"/>
              </a:buClr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Also, cheating on online tests is much harder on Matrix MCQs than traditional ones!</a:t>
            </a:r>
          </a:p>
          <a:p>
            <a:pPr marL="342900" indent="-342900" algn="ctr">
              <a:lnSpc>
                <a:spcPct val="200000"/>
              </a:lnSpc>
              <a:buClr>
                <a:srgbClr val="D23C7F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lnSpc>
                <a:spcPct val="200000"/>
              </a:lnSpc>
              <a:buClr>
                <a:srgbClr val="D23C7F"/>
              </a:buClr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02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" y="0"/>
            <a:ext cx="9142412" cy="1730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91880" y="572799"/>
            <a:ext cx="2475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1630" y="3149722"/>
            <a:ext cx="666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Questions and/or comments welcome:</a:t>
            </a:r>
          </a:p>
          <a:p>
            <a:pPr algn="ctr"/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algn="ctr"/>
            <a:r>
              <a:rPr lang="en-GB" sz="1600" b="1" dirty="0">
                <a:solidFill>
                  <a:srgbClr val="808080"/>
                </a:solidFill>
                <a:latin typeface="Arial" charset="0"/>
                <a:hlinkClick r:id="rId4"/>
              </a:rPr>
              <a:t>c.cortinhas@exeter.ac.uk</a:t>
            </a: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algn="ctr"/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algn="ctr"/>
            <a:endParaRPr lang="en-GB" sz="16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758" y="1961469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move to blended/online learning is creating enormous challenges in terms of assessment: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Traditionally Economics courses rely heavily on MCQs because of the constraints that large class sizes bring.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MCQs might (?) be suitable for closed book exams but they raise a lot of issues in open book, online exams as cheating becomes very easy…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 would also argue that MCQs tend not to be a suitable way to assess whether a student achieves most of  Intended Learning Outcomes (ILOs). </a:t>
            </a:r>
          </a:p>
        </p:txBody>
      </p:sp>
    </p:spTree>
    <p:extLst>
      <p:ext uri="{BB962C8B-B14F-4D97-AF65-F5344CB8AC3E}">
        <p14:creationId xmlns:p14="http://schemas.microsoft.com/office/powerpoint/2010/main" val="3860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225854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many of you can name at least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Intended Learning Outcomes from one of your modules?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16" y="336869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many of you can name at least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ILO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352" y="4383998"/>
            <a:ext cx="829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many of you looked at the module ILOs when setting assessments? </a:t>
            </a:r>
          </a:p>
        </p:txBody>
      </p:sp>
    </p:spTree>
    <p:extLst>
      <p:ext uri="{BB962C8B-B14F-4D97-AF65-F5344CB8AC3E}">
        <p14:creationId xmlns:p14="http://schemas.microsoft.com/office/powerpoint/2010/main" val="17602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844824"/>
            <a:ext cx="8640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150000"/>
              </a:lnSpc>
              <a:buClr>
                <a:srgbClr val="D23C7F"/>
              </a:buClr>
            </a:pPr>
            <a:r>
              <a:rPr lang="en-US" dirty="0">
                <a:solidFill>
                  <a:srgbClr val="808080"/>
                </a:solidFill>
                <a:latin typeface="Arial" charset="0"/>
              </a:rPr>
              <a:t>	</a:t>
            </a:r>
            <a:r>
              <a:rPr lang="en-GB" dirty="0">
                <a:solidFill>
                  <a:srgbClr val="808080"/>
                </a:solidFill>
                <a:latin typeface="Arial" charset="0"/>
              </a:rPr>
              <a:t>ILOs identify what the learner will know and be able to do by the end of a course or program.</a:t>
            </a:r>
            <a:endParaRPr lang="en-US" b="1" u="sng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50000"/>
              </a:lnSpc>
              <a:buClr>
                <a:srgbClr val="D23C7F"/>
              </a:buClr>
            </a:pPr>
            <a:r>
              <a:rPr lang="en-GB" sz="2200" dirty="0"/>
              <a:t>	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ILOs</a:t>
            </a: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609" y="3046137"/>
            <a:ext cx="8640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150000"/>
              </a:lnSpc>
              <a:buClr>
                <a:srgbClr val="D23C7F"/>
              </a:buClr>
            </a:pPr>
            <a:r>
              <a:rPr lang="en-GB" dirty="0">
                <a:solidFill>
                  <a:srgbClr val="808080"/>
                </a:solidFill>
                <a:latin typeface="Arial" charset="0"/>
              </a:rPr>
              <a:t>	ILOs provide direct guidance for the module design, help decide what and how to teach as well as what and how to assess students.</a:t>
            </a:r>
            <a:endParaRPr lang="en-US" b="1" u="sng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50000"/>
              </a:lnSpc>
              <a:buClr>
                <a:srgbClr val="D23C7F"/>
              </a:buClr>
            </a:pPr>
            <a:r>
              <a:rPr lang="en-GB" sz="22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247450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150000"/>
              </a:lnSpc>
              <a:buClr>
                <a:srgbClr val="D23C7F"/>
              </a:buClr>
            </a:pPr>
            <a:r>
              <a:rPr lang="en-US" dirty="0">
                <a:solidFill>
                  <a:srgbClr val="808080"/>
                </a:solidFill>
                <a:latin typeface="Arial" charset="0"/>
              </a:rPr>
              <a:t>	</a:t>
            </a:r>
            <a:r>
              <a:rPr lang="en-GB" dirty="0">
                <a:solidFill>
                  <a:srgbClr val="808080"/>
                </a:solidFill>
                <a:latin typeface="Arial" charset="0"/>
              </a:rPr>
              <a:t>Writing an ILO is not easy: </a:t>
            </a:r>
          </a:p>
          <a:p>
            <a:pPr marL="342000" indent="-342000">
              <a:lnSpc>
                <a:spcPct val="150000"/>
              </a:lnSpc>
              <a:buClr>
                <a:srgbClr val="D23C7F"/>
              </a:buClr>
            </a:pPr>
            <a:r>
              <a:rPr lang="en-GB" dirty="0">
                <a:solidFill>
                  <a:srgbClr val="808080"/>
                </a:solidFill>
                <a:latin typeface="Arial" charset="0"/>
              </a:rPr>
              <a:t>	- if too specific, it might amount to teaching an example;</a:t>
            </a:r>
          </a:p>
          <a:p>
            <a:pPr marL="342000" indent="-342000">
              <a:lnSpc>
                <a:spcPct val="150000"/>
              </a:lnSpc>
              <a:buClr>
                <a:srgbClr val="D23C7F"/>
              </a:buClr>
            </a:pPr>
            <a:r>
              <a:rPr lang="en-GB" dirty="0">
                <a:solidFill>
                  <a:srgbClr val="808080"/>
                </a:solidFill>
                <a:latin typeface="Arial" charset="0"/>
              </a:rPr>
              <a:t>	- if too vague, it will not provide the guidance students and staff need.</a:t>
            </a:r>
            <a:endParaRPr lang="en-US" u="sng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50000"/>
              </a:lnSpc>
              <a:buClr>
                <a:srgbClr val="D23C7F"/>
              </a:buClr>
            </a:pPr>
            <a:r>
              <a:rPr lang="en-GB" sz="22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88" y="0"/>
            <a:ext cx="9142412" cy="1730375"/>
          </a:xfrm>
          <a:prstGeom prst="rect">
            <a:avLst/>
          </a:prstGeom>
          <a:solidFill>
            <a:srgbClr val="761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61554"/>
              </a:solidFill>
            </a:endParaRP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3506" y="2254524"/>
            <a:ext cx="8568952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200000"/>
              </a:lnSpc>
              <a:buClr>
                <a:srgbClr val="761554"/>
              </a:buClr>
            </a:pPr>
            <a:r>
              <a:rPr lang="en-GB" sz="2800" dirty="0">
                <a:solidFill>
                  <a:srgbClr val="808080"/>
                </a:solidFill>
                <a:latin typeface="Arial" charset="0"/>
              </a:rPr>
              <a:t>Sam </a:t>
            </a:r>
            <a:r>
              <a:rPr lang="en-GB" sz="2800" dirty="0" err="1">
                <a:solidFill>
                  <a:srgbClr val="808080"/>
                </a:solidFill>
                <a:latin typeface="Arial" charset="0"/>
              </a:rPr>
              <a:t>Allgood</a:t>
            </a:r>
            <a:r>
              <a:rPr lang="en-GB" sz="2800" dirty="0">
                <a:solidFill>
                  <a:srgbClr val="808080"/>
                </a:solidFill>
                <a:latin typeface="Arial" charset="0"/>
              </a:rPr>
              <a:t> and Amanda Bayer, “Learning Outcomes for Economists”, American Economic Review, May 2017, 107(5): 660-664.</a:t>
            </a:r>
            <a:endParaRPr lang="en-GB" sz="28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 for Economists</a:t>
            </a: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85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2667" y="198884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D23C7F"/>
              </a:buClr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(i) The ability to apply the scientific process to economic phenomena</a:t>
            </a:r>
          </a:p>
          <a:p>
            <a:pPr>
              <a:lnSpc>
                <a:spcPct val="200000"/>
              </a:lnSpc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(ii) The ability to analyse and evaluate behaviour and outcomes using economic concepts and models</a:t>
            </a:r>
          </a:p>
          <a:p>
            <a:pPr marL="342000" indent="-342000"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(iii) The ability to use quantitative approaches in Economics</a:t>
            </a:r>
          </a:p>
          <a:p>
            <a:pPr marL="342000" indent="-342000"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(iv) The ability to think critically about economic models and their applications</a:t>
            </a:r>
          </a:p>
          <a:p>
            <a:pPr marL="342000" indent="-342000"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endParaRPr lang="en-GB" sz="1600" b="1" dirty="0">
              <a:solidFill>
                <a:srgbClr val="808080"/>
              </a:solidFill>
              <a:latin typeface="Arial" charset="0"/>
            </a:endParaRPr>
          </a:p>
          <a:p>
            <a:pPr marL="342000" indent="-342000">
              <a:buClr>
                <a:srgbClr val="D23C7F"/>
              </a:buClr>
            </a:pP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(v) The ability to communicate economic ideas in diverse collaborations</a:t>
            </a:r>
            <a:endParaRPr lang="en-GB" sz="20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Five Essential Competencies for Economists</a:t>
            </a:r>
          </a:p>
        </p:txBody>
      </p:sp>
      <p:pic>
        <p:nvPicPr>
          <p:cNvPr id="6" name="Picture 5" descr="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77281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15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1149" y="552547"/>
            <a:ext cx="88328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From Competencies to Learning Outcomes: Module-level LOs for Micro I</a:t>
            </a:r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72" y="5839235"/>
            <a:ext cx="2870200" cy="101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48028"/>
            <a:ext cx="8837746" cy="3766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7864" y="5373216"/>
            <a:ext cx="51125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9991" y="3222915"/>
            <a:ext cx="627673" cy="206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05712" y="3429000"/>
            <a:ext cx="27766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148064" y="3733047"/>
            <a:ext cx="627673" cy="206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444208" y="4249845"/>
            <a:ext cx="720080" cy="187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180936" y="4717897"/>
            <a:ext cx="2623311" cy="361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1988840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Clr>
                <a:srgbClr val="D23C7F"/>
              </a:buClr>
            </a:pPr>
            <a:r>
              <a:rPr lang="en-US" sz="1600" b="1" dirty="0">
                <a:solidFill>
                  <a:srgbClr val="808080"/>
                </a:solidFill>
                <a:latin typeface="Arial" charset="0"/>
              </a:rPr>
              <a:t>Economist academics tend to rely on assessment that is easy and quick to mark. For example:</a:t>
            </a:r>
            <a:endParaRPr lang="en-US" sz="1600" dirty="0">
              <a:solidFill>
                <a:srgbClr val="808080"/>
              </a:solidFill>
              <a:latin typeface="Arial" charset="0"/>
            </a:endParaRP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808080"/>
              </a:solidFill>
              <a:latin typeface="Arial" charset="0"/>
            </a:endParaRPr>
          </a:p>
          <a:p>
            <a:pPr>
              <a:buClr>
                <a:srgbClr val="D23C7F"/>
              </a:buClr>
            </a:pPr>
            <a:r>
              <a:rPr lang="en-GB" sz="2000" dirty="0"/>
              <a:t>	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Assessment and LOs</a:t>
            </a: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2491567"/>
            <a:ext cx="74168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The price elasticity of demand is equal to </a:t>
            </a:r>
          </a:p>
          <a:p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(a) The slope of the demand curve </a:t>
            </a:r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(b) Slope of the demand curve multiplied by(P/Q) </a:t>
            </a:r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(c) Slope of the demand curve multiplied by (Q/P) </a:t>
            </a:r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(d) Slope of the Demand curve multiplied by (PQ) </a:t>
            </a:r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(e) None of the above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968" y="4773810"/>
            <a:ext cx="5324475" cy="7143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77459" y="4859868"/>
            <a:ext cx="7229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?????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E6278-868C-0347-A28F-75316A5A9F87}"/>
              </a:ext>
            </a:extLst>
          </p:cNvPr>
          <p:cNvSpPr txBox="1"/>
          <p:nvPr/>
        </p:nvSpPr>
        <p:spPr>
          <a:xfrm>
            <a:off x="755576" y="4859868"/>
            <a:ext cx="115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4839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2412" cy="1730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83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Assessment and LOs</a:t>
            </a: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838825"/>
            <a:ext cx="28702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968" y="4773810"/>
            <a:ext cx="5324475" cy="7143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77459" y="4859868"/>
            <a:ext cx="7229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?????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462" y="1287463"/>
            <a:ext cx="4679914" cy="2804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758" y="4099666"/>
            <a:ext cx="449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Economics Network Employer Survey 2015</a:t>
            </a:r>
          </a:p>
        </p:txBody>
      </p:sp>
    </p:spTree>
    <p:extLst>
      <p:ext uri="{BB962C8B-B14F-4D97-AF65-F5344CB8AC3E}">
        <p14:creationId xmlns:p14="http://schemas.microsoft.com/office/powerpoint/2010/main" val="41945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usiness School">
      <a:dk1>
        <a:sysClr val="windowText" lastClr="000000"/>
      </a:dk1>
      <a:lt1>
        <a:sysClr val="window" lastClr="FFFFFF"/>
      </a:lt1>
      <a:dk2>
        <a:srgbClr val="31859B"/>
      </a:dk2>
      <a:lt2>
        <a:srgbClr val="761554"/>
      </a:lt2>
      <a:accent1>
        <a:srgbClr val="003C80"/>
      </a:accent1>
      <a:accent2>
        <a:srgbClr val="D23C7F"/>
      </a:accent2>
      <a:accent3>
        <a:srgbClr val="71397C"/>
      </a:accent3>
      <a:accent4>
        <a:srgbClr val="433A7D"/>
      </a:accent4>
      <a:accent5>
        <a:srgbClr val="96C32D"/>
      </a:accent5>
      <a:accent6>
        <a:srgbClr val="B63942"/>
      </a:accent6>
      <a:hlink>
        <a:srgbClr val="433A7D"/>
      </a:hlink>
      <a:folHlink>
        <a:srgbClr val="D23C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750</Words>
  <Application>Microsoft Macintosh PowerPoint</Application>
  <PresentationFormat>On-screen Show (4:3)</PresentationFormat>
  <Paragraphs>90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ljc222</dc:creator>
  <cp:lastModifiedBy>Cortinhas, Carlos</cp:lastModifiedBy>
  <cp:revision>113</cp:revision>
  <cp:lastPrinted>2017-09-18T11:12:14Z</cp:lastPrinted>
  <dcterms:created xsi:type="dcterms:W3CDTF">2013-05-30T14:20:18Z</dcterms:created>
  <dcterms:modified xsi:type="dcterms:W3CDTF">2020-09-04T08:27:59Z</dcterms:modified>
</cp:coreProperties>
</file>