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Inter SemiBold"/>
      <p:regular r:id="rId33"/>
      <p:bold r:id="rId34"/>
      <p:italic r:id="rId35"/>
      <p:boldItalic r:id="rId36"/>
    </p:embeddedFont>
    <p:embeddedFont>
      <p:font typeface="Inter"/>
      <p:regular r:id="rId37"/>
      <p:bold r:id="rId38"/>
      <p:italic r:id="rId39"/>
      <p:boldItalic r:id="rId40"/>
    </p:embeddedFont>
    <p:embeddedFont>
      <p:font typeface="Bebas Neue"/>
      <p:regular r:id="rId41"/>
    </p:embeddedFont>
    <p:embeddedFont>
      <p:font typeface="Hind"/>
      <p:regular r:id="rId42"/>
      <p:bold r:id="rId43"/>
    </p:embeddedFont>
    <p:embeddedFont>
      <p:font typeface="Roboto Condensed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8BEECD-8D31-45E1-B8D0-5A5AEB718D6A}">
  <a:tblStyle styleId="{D28BEECD-8D31-45E1-B8D0-5A5AEB718D6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0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boldItalic.fntdata"/><Relationship Id="rId42" Type="http://schemas.openxmlformats.org/officeDocument/2006/relationships/font" Target="fonts/Hind-regular.fntdata"/><Relationship Id="rId41" Type="http://schemas.openxmlformats.org/officeDocument/2006/relationships/font" Target="fonts/BebasNeue-regular.fntdata"/><Relationship Id="rId44" Type="http://schemas.openxmlformats.org/officeDocument/2006/relationships/font" Target="fonts/RobotoCondensed-regular.fntdata"/><Relationship Id="rId43" Type="http://schemas.openxmlformats.org/officeDocument/2006/relationships/font" Target="fonts/Hind-bold.fntdata"/><Relationship Id="rId46" Type="http://schemas.openxmlformats.org/officeDocument/2006/relationships/font" Target="fonts/RobotoCondensed-italic.fntdata"/><Relationship Id="rId45" Type="http://schemas.openxmlformats.org/officeDocument/2006/relationships/font" Target="fonts/Roboto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7" Type="http://schemas.openxmlformats.org/officeDocument/2006/relationships/font" Target="fonts/RobotoCondense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InterSemiBold-regular.fntdata"/><Relationship Id="rId32" Type="http://schemas.openxmlformats.org/officeDocument/2006/relationships/slide" Target="slides/slide26.xml"/><Relationship Id="rId35" Type="http://schemas.openxmlformats.org/officeDocument/2006/relationships/font" Target="fonts/InterSemiBold-italic.fntdata"/><Relationship Id="rId34" Type="http://schemas.openxmlformats.org/officeDocument/2006/relationships/font" Target="fonts/InterSemiBold-bold.fntdata"/><Relationship Id="rId37" Type="http://schemas.openxmlformats.org/officeDocument/2006/relationships/font" Target="fonts/Inter-regular.fntdata"/><Relationship Id="rId36" Type="http://schemas.openxmlformats.org/officeDocument/2006/relationships/font" Target="fonts/InterSemiBold-boldItalic.fntdata"/><Relationship Id="rId39" Type="http://schemas.openxmlformats.org/officeDocument/2006/relationships/font" Target="fonts/Inter-italic.fntdata"/><Relationship Id="rId38" Type="http://schemas.openxmlformats.org/officeDocument/2006/relationships/font" Target="fonts/Inter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121eb1d8c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121eb1d8c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50c73a201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50c73a201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121eb1d8c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121eb1d8c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50c73a201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50c73a201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0c73a201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0c73a201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0c73a201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0c73a201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0c73a201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0c73a201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0c73a201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0c73a201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50c73a201a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50c73a201a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50c73a201a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350c73a201a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51c6f67637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51c6f67637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0c73a201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0c73a201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0c73a201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0c73a201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121eb1d8c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3121eb1d8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50c73a201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350c73a201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50c73a201a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50c73a201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50c73a201a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350c73a201a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1c6f67637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1c6f6763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50c73a20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50c73a20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0c73a201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0c73a201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50c73a201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50c73a201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0c73a201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0c73a201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121eb1d8c3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121eb1d8c3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50c73a201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50c73a201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0c73a201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0c73a201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. text columns yellow">
  <p:cSld name="CUSTOM_9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Roboto Condensed"/>
              <a:buNone/>
              <a:defRPr b="1" sz="3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4275" y="1568625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●"/>
              <a:defRPr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4" type="body"/>
          </p:nvPr>
        </p:nvSpPr>
        <p:spPr>
          <a:xfrm>
            <a:off x="497342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●"/>
              <a:defRPr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statement and image purple">
  <p:cSld name="CUSTOM_10_1_1_1_1_1_1_1">
    <p:bg>
      <p:bgPr>
        <a:solidFill>
          <a:srgbClr val="3C003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290087" y="108000"/>
            <a:ext cx="4994714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2" type="title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5" name="Google Shape;85;p11"/>
          <p:cNvSpPr/>
          <p:nvPr>
            <p:ph idx="3" type="pic"/>
          </p:nvPr>
        </p:nvSpPr>
        <p:spPr>
          <a:xfrm>
            <a:off x="2145600" y="1080000"/>
            <a:ext cx="4874400" cy="2980800"/>
          </a:xfrm>
          <a:prstGeom prst="roundRect">
            <a:avLst>
              <a:gd fmla="val 88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ection title dark blue">
  <p:cSld name="CUSTOM_7_1_1_1_1_1_1_1_1">
    <p:bg>
      <p:bgPr>
        <a:solidFill>
          <a:srgbClr val="001E8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end slide light green">
  <p:cSld name="BLANK_1_1">
    <p:bg>
      <p:bgPr>
        <a:solidFill>
          <a:srgbClr val="78BF26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le slide light green">
  <p:cSld name="TITLE_1_1">
    <p:bg>
      <p:bgPr>
        <a:solidFill>
          <a:srgbClr val="78BF2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370225" y="446559"/>
            <a:ext cx="28155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b="0" sz="125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2"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le slide dark green">
  <p:cSld name="TITLE_1_1_1">
    <p:bg>
      <p:bgPr>
        <a:solidFill>
          <a:srgbClr val="14483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70225" y="439125"/>
            <a:ext cx="28155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b="0" sz="125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2"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le slide orange">
  <p:cSld name="TITLE_1_1_1_1">
    <p:bg>
      <p:bgPr>
        <a:solidFill>
          <a:srgbClr val="FD5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70225" y="439125"/>
            <a:ext cx="28155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b="0" sz="125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2"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le slide yellow">
  <p:cSld name="TITLE_1_1_1_1_1">
    <p:bg>
      <p:bgPr>
        <a:solidFill>
          <a:srgbClr val="FFD2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70225" y="446559"/>
            <a:ext cx="2815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b="0" sz="125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2"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le slide purple">
  <p:cSld name="TITLE_1_1_1_1_1_1">
    <p:bg>
      <p:bgPr>
        <a:solidFill>
          <a:srgbClr val="3C003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70225" y="439125"/>
            <a:ext cx="28155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b="0" sz="125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le slide warm grey">
  <p:cSld name="TITLE_1_1_1_1_1_1_1">
    <p:bg>
      <p:bgPr>
        <a:solidFill>
          <a:srgbClr val="A6A09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70225" y="439125"/>
            <a:ext cx="28155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b="0" sz="125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2"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le slide full page background image">
  <p:cSld name="TITLE_1_1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70225" y="439125"/>
            <a:ext cx="28155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b="0" sz="125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2" type="ctrTitle"/>
          </p:nvPr>
        </p:nvSpPr>
        <p:spPr>
          <a:xfrm>
            <a:off x="311700" y="1263875"/>
            <a:ext cx="4555500" cy="3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6" name="Google Shape;126;p20"/>
          <p:cNvSpPr/>
          <p:nvPr>
            <p:ph idx="3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le slide dark blue">
  <p:cSld name="TITLE_1">
    <p:bg>
      <p:bgPr>
        <a:solidFill>
          <a:srgbClr val="001E8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70225" y="439125"/>
            <a:ext cx="28155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b="0" sz="125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2" type="ctrTitle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left text and photo dark blue">
  <p:cSld name="CUSTOM_12">
    <p:bg>
      <p:bgPr>
        <a:solidFill>
          <a:srgbClr val="001E8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1"/>
          <p:cNvSpPr/>
          <p:nvPr>
            <p:ph idx="2" type="pic"/>
          </p:nvPr>
        </p:nvSpPr>
        <p:spPr>
          <a:xfrm>
            <a:off x="5536350" y="1144975"/>
            <a:ext cx="3295800" cy="37110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33" name="Google Shape;133;p21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left text and photo dark green">
  <p:cSld name="CUSTOM_11">
    <p:bg>
      <p:bgPr>
        <a:solidFill>
          <a:srgbClr val="14483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574875" y="564384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22"/>
          <p:cNvSpPr/>
          <p:nvPr>
            <p:ph idx="2" type="pic"/>
          </p:nvPr>
        </p:nvSpPr>
        <p:spPr>
          <a:xfrm>
            <a:off x="5536350" y="1144975"/>
            <a:ext cx="3295800" cy="37110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left text and photo orange">
  <p:cSld name="CUSTOM_11_1">
    <p:bg>
      <p:bgPr>
        <a:solidFill>
          <a:srgbClr val="FD5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23"/>
          <p:cNvSpPr/>
          <p:nvPr>
            <p:ph idx="2" type="pic"/>
          </p:nvPr>
        </p:nvSpPr>
        <p:spPr>
          <a:xfrm>
            <a:off x="5536350" y="1144975"/>
            <a:ext cx="3295800" cy="37110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left text and photo light green">
  <p:cSld name="CUSTOM_11_1_1_1">
    <p:bg>
      <p:bgPr>
        <a:solidFill>
          <a:srgbClr val="78BF2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24"/>
          <p:cNvSpPr/>
          <p:nvPr>
            <p:ph idx="2" type="pic"/>
          </p:nvPr>
        </p:nvSpPr>
        <p:spPr>
          <a:xfrm>
            <a:off x="5536350" y="1144975"/>
            <a:ext cx="3295800" cy="37110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48" name="Google Shape;14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left text and photo purpl">
  <p:cSld name="CUSTOM_11_1_1_1_1">
    <p:bg>
      <p:bgPr>
        <a:solidFill>
          <a:srgbClr val="3C003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Google Shape;152;p25"/>
          <p:cNvSpPr/>
          <p:nvPr>
            <p:ph idx="2" type="pic"/>
          </p:nvPr>
        </p:nvSpPr>
        <p:spPr>
          <a:xfrm>
            <a:off x="5536350" y="1144975"/>
            <a:ext cx="3295800" cy="37110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53" name="Google Shape;153;p25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left text and photo warm grey">
  <p:cSld name="CUSTOM_11_1_1_1_1_1">
    <p:bg>
      <p:bgPr>
        <a:solidFill>
          <a:srgbClr val="A6A09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6"/>
          <p:cNvSpPr/>
          <p:nvPr>
            <p:ph idx="2" type="pic"/>
          </p:nvPr>
        </p:nvSpPr>
        <p:spPr>
          <a:xfrm>
            <a:off x="5536350" y="1144975"/>
            <a:ext cx="3295800" cy="37110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left text and photo light grey">
  <p:cSld name="CUSTOM_11_1_1_1_1_1_1">
    <p:bg>
      <p:bgPr>
        <a:solidFill>
          <a:srgbClr val="E6E4DB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7"/>
          <p:cNvSpPr/>
          <p:nvPr>
            <p:ph idx="2" type="pic"/>
          </p:nvPr>
        </p:nvSpPr>
        <p:spPr>
          <a:xfrm>
            <a:off x="5536350" y="1144975"/>
            <a:ext cx="3295800" cy="37110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63" name="Google Shape;16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right text and full height photo light grey">
  <p:cSld name="CUSTOM_11_1_1_1_1_1_1_1">
    <p:bg>
      <p:bgPr>
        <a:solidFill>
          <a:srgbClr val="E6E4DB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28"/>
          <p:cNvSpPr/>
          <p:nvPr>
            <p:ph idx="2" type="pic"/>
          </p:nvPr>
        </p:nvSpPr>
        <p:spPr>
          <a:xfrm>
            <a:off x="-53812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68" name="Google Shape;16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right text and full height photo yellow">
  <p:cSld name="CUSTOM_11_1_1_1_1_1_1_1_3">
    <p:bg>
      <p:bgPr>
        <a:solidFill>
          <a:srgbClr val="FFD2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-53812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right text and full height photo orange">
  <p:cSld name="CUSTOM_11_1_1_1_1_1_1_1_3_1">
    <p:bg>
      <p:bgPr>
        <a:solidFill>
          <a:srgbClr val="FD500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30"/>
          <p:cNvSpPr/>
          <p:nvPr>
            <p:ph idx="2" type="pic"/>
          </p:nvPr>
        </p:nvSpPr>
        <p:spPr>
          <a:xfrm>
            <a:off x="-53812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78" name="Google Shape;17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. text columns orange">
  <p:cSld name="CUSTOM_9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4" type="body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right text and full height photo warm grey">
  <p:cSld name="CUSTOM_11_1_1_1_1_1_1_1_3_1_1">
    <p:bg>
      <p:bgPr>
        <a:solidFill>
          <a:srgbClr val="A6A09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31"/>
          <p:cNvSpPr/>
          <p:nvPr>
            <p:ph idx="2" type="pic"/>
          </p:nvPr>
        </p:nvSpPr>
        <p:spPr>
          <a:xfrm>
            <a:off x="-53812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83" name="Google Shape;18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right text and full height photo light green">
  <p:cSld name="CUSTOM_11_1_1_1_1_1_1_1_3_1_1_1">
    <p:bg>
      <p:bgPr>
        <a:solidFill>
          <a:srgbClr val="78BF26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" name="Google Shape;187;p32"/>
          <p:cNvSpPr/>
          <p:nvPr>
            <p:ph idx="2" type="pic"/>
          </p:nvPr>
        </p:nvSpPr>
        <p:spPr>
          <a:xfrm>
            <a:off x="-53812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88" name="Google Shape;1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right text and full height photo purple">
  <p:cSld name="CUSTOM_11_1_1_1_1_1_1_1_3_1_1_1_1_1">
    <p:bg>
      <p:bgPr>
        <a:solidFill>
          <a:srgbClr val="3C003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idx="1" type="body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33"/>
          <p:cNvSpPr/>
          <p:nvPr>
            <p:ph idx="2" type="pic"/>
          </p:nvPr>
        </p:nvSpPr>
        <p:spPr>
          <a:xfrm>
            <a:off x="-53812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93" name="Google Shape;193;p33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right text and full height photo dark green">
  <p:cSld name="CUSTOM_11_1_1_1_1_1_1_1_3_1_1_1_1_1_1">
    <p:bg>
      <p:bgPr>
        <a:solidFill>
          <a:srgbClr val="144835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" name="Google Shape;197;p34"/>
          <p:cNvSpPr/>
          <p:nvPr>
            <p:ph idx="2" type="pic"/>
          </p:nvPr>
        </p:nvSpPr>
        <p:spPr>
          <a:xfrm>
            <a:off x="-53812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198" name="Google Shape;198;p34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right text and full height photo dark blue">
  <p:cSld name="CUSTOM_11_1_1_1_1_1_1_1_3_1_1_1_1_1_1_1">
    <p:bg>
      <p:bgPr>
        <a:solidFill>
          <a:srgbClr val="001E82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35"/>
          <p:cNvSpPr/>
          <p:nvPr>
            <p:ph idx="2" type="pic"/>
          </p:nvPr>
        </p:nvSpPr>
        <p:spPr>
          <a:xfrm>
            <a:off x="-53812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203" name="Google Shape;203;p35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text and full height photo light grey">
  <p:cSld name="CUSTOM_11_1_1_1_1_1_1_1_2">
    <p:bg>
      <p:bgPr>
        <a:solidFill>
          <a:srgbClr val="E6E4DB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36"/>
          <p:cNvSpPr/>
          <p:nvPr>
            <p:ph idx="2" type="pic"/>
          </p:nvPr>
        </p:nvSpPr>
        <p:spPr>
          <a:xfrm>
            <a:off x="517687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text and full height photo yellow">
  <p:cSld name="CUSTOM_11_1_1_1_1_1_1_1_1">
    <p:bg>
      <p:bgPr>
        <a:solidFill>
          <a:srgbClr val="FFD20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1" name="Google Shape;211;p37"/>
          <p:cNvSpPr/>
          <p:nvPr>
            <p:ph idx="2" type="pic"/>
          </p:nvPr>
        </p:nvSpPr>
        <p:spPr>
          <a:xfrm>
            <a:off x="517687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text and full height photo orange">
  <p:cSld name="CUSTOM_11_1_1_1_1_1_1_1_1_1_1">
    <p:bg>
      <p:bgPr>
        <a:solidFill>
          <a:srgbClr val="FD5000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574875" y="564384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4" name="Google Shape;214;p38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38"/>
          <p:cNvSpPr/>
          <p:nvPr>
            <p:ph idx="2" type="pic"/>
          </p:nvPr>
        </p:nvSpPr>
        <p:spPr>
          <a:xfrm>
            <a:off x="517687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text and full height photo light green">
  <p:cSld name="CUSTOM_11_1_1_1_1_1_1_1_1_1_1_1_2">
    <p:bg>
      <p:bgPr>
        <a:solidFill>
          <a:srgbClr val="78BF26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9" name="Google Shape;219;p39"/>
          <p:cNvSpPr/>
          <p:nvPr>
            <p:ph idx="2" type="pic"/>
          </p:nvPr>
        </p:nvSpPr>
        <p:spPr>
          <a:xfrm>
            <a:off x="517687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text and full height photo warm grey">
  <p:cSld name="CUSTOM_11_1_1_1_1_1_1_1_1_1_1_1_1">
    <p:bg>
      <p:bgPr>
        <a:solidFill>
          <a:srgbClr val="A6A09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40"/>
          <p:cNvSpPr/>
          <p:nvPr>
            <p:ph idx="2" type="pic"/>
          </p:nvPr>
        </p:nvSpPr>
        <p:spPr>
          <a:xfrm>
            <a:off x="517687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right text and photo light grey">
  <p:cSld name="CUSTOM_2_1_1_1_1">
    <p:bg>
      <p:bgPr>
        <a:solidFill>
          <a:srgbClr val="E6E4DB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327200" y="266925"/>
            <a:ext cx="3295800" cy="45891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text and full height photo dark blue">
  <p:cSld name="CUSTOM_11_1_1_1_1_1_1_1_1_1_1_1_1_1">
    <p:bg>
      <p:bgPr>
        <a:solidFill>
          <a:srgbClr val="001E8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7" name="Google Shape;227;p41"/>
          <p:cNvSpPr/>
          <p:nvPr>
            <p:ph idx="2" type="pic"/>
          </p:nvPr>
        </p:nvSpPr>
        <p:spPr>
          <a:xfrm>
            <a:off x="517687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text and full height photo purple">
  <p:cSld name="CUSTOM_11_1_1_1_1_1_1_1_1_1_1_1_1_1_1_1">
    <p:bg>
      <p:bgPr>
        <a:solidFill>
          <a:srgbClr val="3C003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0" name="Google Shape;230;p42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" name="Google Shape;231;p42"/>
          <p:cNvSpPr/>
          <p:nvPr>
            <p:ph idx="2" type="pic"/>
          </p:nvPr>
        </p:nvSpPr>
        <p:spPr>
          <a:xfrm>
            <a:off x="517687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right text and photo dark blue">
  <p:cSld name="CUSTOM_2_1">
    <p:bg>
      <p:bgPr>
        <a:solidFill>
          <a:srgbClr val="001E8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4" name="Google Shape;234;p43"/>
          <p:cNvSpPr txBox="1"/>
          <p:nvPr>
            <p:ph idx="1" type="body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5" name="Google Shape;235;p43"/>
          <p:cNvSpPr/>
          <p:nvPr>
            <p:ph idx="2" type="pic"/>
          </p:nvPr>
        </p:nvSpPr>
        <p:spPr>
          <a:xfrm>
            <a:off x="327200" y="266925"/>
            <a:ext cx="3295800" cy="45891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236" name="Google Shape;236;p43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right text and photo dark green">
  <p:cSld name="CUSTOM_2_1_3">
    <p:bg>
      <p:bgPr>
        <a:solidFill>
          <a:srgbClr val="144835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9" name="Google Shape;239;p44"/>
          <p:cNvSpPr txBox="1"/>
          <p:nvPr>
            <p:ph idx="1" type="body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0" name="Google Shape;240;p44"/>
          <p:cNvSpPr/>
          <p:nvPr>
            <p:ph idx="2" type="pic"/>
          </p:nvPr>
        </p:nvSpPr>
        <p:spPr>
          <a:xfrm>
            <a:off x="327200" y="266925"/>
            <a:ext cx="3295800" cy="45891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241" name="Google Shape;241;p44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right text and photo light green">
  <p:cSld name="CUSTOM_2_1_2">
    <p:bg>
      <p:bgPr>
        <a:solidFill>
          <a:srgbClr val="78BF26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45"/>
          <p:cNvSpPr/>
          <p:nvPr>
            <p:ph idx="2" type="pic"/>
          </p:nvPr>
        </p:nvSpPr>
        <p:spPr>
          <a:xfrm>
            <a:off x="327200" y="266925"/>
            <a:ext cx="3295800" cy="45891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246" name="Google Shape;24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right text and photo orange">
  <p:cSld name="CUSTOM_2_1_2_2">
    <p:bg>
      <p:bgPr>
        <a:solidFill>
          <a:srgbClr val="FD5000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46"/>
          <p:cNvSpPr txBox="1"/>
          <p:nvPr>
            <p:ph idx="1" type="body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0" name="Google Shape;250;p46"/>
          <p:cNvSpPr/>
          <p:nvPr>
            <p:ph idx="2" type="pic"/>
          </p:nvPr>
        </p:nvSpPr>
        <p:spPr>
          <a:xfrm>
            <a:off x="327200" y="266925"/>
            <a:ext cx="3295800" cy="45891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251" name="Google Shape;25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right text and photo yellow">
  <p:cSld name="CUSTOM_2_1_2_1">
    <p:bg>
      <p:bgPr>
        <a:solidFill>
          <a:srgbClr val="FFD200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4" name="Google Shape;254;p47"/>
          <p:cNvSpPr txBox="1"/>
          <p:nvPr>
            <p:ph idx="1" type="body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47"/>
          <p:cNvSpPr/>
          <p:nvPr>
            <p:ph idx="2" type="pic"/>
          </p:nvPr>
        </p:nvSpPr>
        <p:spPr>
          <a:xfrm>
            <a:off x="327200" y="266925"/>
            <a:ext cx="3295800" cy="45891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256" name="Google Shape;25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right text and photo purple">
  <p:cSld name="CUSTOM_2_1_1">
    <p:bg>
      <p:bgPr>
        <a:solidFill>
          <a:srgbClr val="3C003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9" name="Google Shape;259;p48"/>
          <p:cNvSpPr txBox="1"/>
          <p:nvPr>
            <p:ph idx="1" type="body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0" name="Google Shape;260;p48"/>
          <p:cNvSpPr/>
          <p:nvPr>
            <p:ph idx="2" type="pic"/>
          </p:nvPr>
        </p:nvSpPr>
        <p:spPr>
          <a:xfrm>
            <a:off x="327200" y="266925"/>
            <a:ext cx="3295800" cy="45891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261" name="Google Shape;261;p48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right text and photo warm grey">
  <p:cSld name="CUSTOM_2_1_1_1">
    <p:bg>
      <p:bgPr>
        <a:solidFill>
          <a:srgbClr val="A6A09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4" name="Google Shape;264;p49"/>
          <p:cNvSpPr txBox="1"/>
          <p:nvPr>
            <p:ph idx="1" type="body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49"/>
          <p:cNvSpPr/>
          <p:nvPr>
            <p:ph idx="2" type="pic"/>
          </p:nvPr>
        </p:nvSpPr>
        <p:spPr>
          <a:xfrm>
            <a:off x="327200" y="266925"/>
            <a:ext cx="3295800" cy="45891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266" name="Google Shape;26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left text and multi image light green">
  <p:cSld name="CUSTOM_4">
    <p:bg>
      <p:bgPr>
        <a:solidFill>
          <a:srgbClr val="78BF26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9" name="Google Shape;269;p50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0" name="Google Shape;270;p50"/>
          <p:cNvSpPr/>
          <p:nvPr>
            <p:ph idx="2" type="pic"/>
          </p:nvPr>
        </p:nvSpPr>
        <p:spPr>
          <a:xfrm>
            <a:off x="4787250" y="1024575"/>
            <a:ext cx="2919000" cy="16704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71" name="Google Shape;271;p50"/>
          <p:cNvSpPr/>
          <p:nvPr>
            <p:ph idx="3" type="pic"/>
          </p:nvPr>
        </p:nvSpPr>
        <p:spPr>
          <a:xfrm>
            <a:off x="6940913" y="2135325"/>
            <a:ext cx="2321700" cy="13287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72" name="Google Shape;272;p50"/>
          <p:cNvSpPr/>
          <p:nvPr>
            <p:ph idx="4" type="pic"/>
          </p:nvPr>
        </p:nvSpPr>
        <p:spPr>
          <a:xfrm>
            <a:off x="6262999" y="3237400"/>
            <a:ext cx="22149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273" name="Google Shape;27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photo and text columns light grey">
  <p:cSld name="CUSTOM_6">
    <p:bg>
      <p:bgPr>
        <a:solidFill>
          <a:srgbClr val="E6E4DB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201216" y="289325"/>
            <a:ext cx="705939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289500" y="2409184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3" type="subTitle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4" type="body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5" type="subTitle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6" type="body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>
            <p:ph idx="7" type="pic"/>
          </p:nvPr>
        </p:nvSpPr>
        <p:spPr>
          <a:xfrm>
            <a:off x="61680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43" name="Google Shape;43;p6"/>
          <p:cNvSpPr/>
          <p:nvPr>
            <p:ph idx="8" type="pic"/>
          </p:nvPr>
        </p:nvSpPr>
        <p:spPr>
          <a:xfrm>
            <a:off x="322875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44" name="Google Shape;44;p6"/>
          <p:cNvSpPr/>
          <p:nvPr>
            <p:ph idx="9" type="pic"/>
          </p:nvPr>
        </p:nvSpPr>
        <p:spPr>
          <a:xfrm>
            <a:off x="2895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left text and multi image orange">
  <p:cSld name="CUSTOM_4_1">
    <p:bg>
      <p:bgPr>
        <a:solidFill>
          <a:srgbClr val="FD5000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6" name="Google Shape;276;p51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7" name="Google Shape;277;p51"/>
          <p:cNvSpPr/>
          <p:nvPr>
            <p:ph idx="2" type="pic"/>
          </p:nvPr>
        </p:nvSpPr>
        <p:spPr>
          <a:xfrm>
            <a:off x="4787250" y="1024575"/>
            <a:ext cx="2919000" cy="16704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78" name="Google Shape;278;p51"/>
          <p:cNvSpPr/>
          <p:nvPr>
            <p:ph idx="3" type="pic"/>
          </p:nvPr>
        </p:nvSpPr>
        <p:spPr>
          <a:xfrm>
            <a:off x="6940913" y="2135325"/>
            <a:ext cx="2321700" cy="13287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79" name="Google Shape;279;p51"/>
          <p:cNvSpPr/>
          <p:nvPr>
            <p:ph idx="4" type="pic"/>
          </p:nvPr>
        </p:nvSpPr>
        <p:spPr>
          <a:xfrm>
            <a:off x="6262999" y="3237400"/>
            <a:ext cx="22149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280" name="Google Shape;28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left text and multi image yellow">
  <p:cSld name="CUSTOM_4_1_3">
    <p:bg>
      <p:bgPr>
        <a:solidFill>
          <a:srgbClr val="FFD200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3" name="Google Shape;283;p52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4" name="Google Shape;284;p52"/>
          <p:cNvSpPr/>
          <p:nvPr>
            <p:ph idx="2" type="pic"/>
          </p:nvPr>
        </p:nvSpPr>
        <p:spPr>
          <a:xfrm>
            <a:off x="4787250" y="1024575"/>
            <a:ext cx="2919000" cy="16704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85" name="Google Shape;285;p52"/>
          <p:cNvSpPr/>
          <p:nvPr>
            <p:ph idx="3" type="pic"/>
          </p:nvPr>
        </p:nvSpPr>
        <p:spPr>
          <a:xfrm>
            <a:off x="6940913" y="2135325"/>
            <a:ext cx="2321700" cy="13287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86" name="Google Shape;286;p52"/>
          <p:cNvSpPr/>
          <p:nvPr>
            <p:ph idx="4" type="pic"/>
          </p:nvPr>
        </p:nvSpPr>
        <p:spPr>
          <a:xfrm>
            <a:off x="6262999" y="3237400"/>
            <a:ext cx="22149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287" name="Google Shape;28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left text and multi image dark blue">
  <p:cSld name="CUSTOM_4_1_2_1">
    <p:bg>
      <p:bgPr>
        <a:solidFill>
          <a:srgbClr val="001E8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3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0" name="Google Shape;290;p53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1" name="Google Shape;291;p53"/>
          <p:cNvSpPr/>
          <p:nvPr>
            <p:ph idx="2" type="pic"/>
          </p:nvPr>
        </p:nvSpPr>
        <p:spPr>
          <a:xfrm>
            <a:off x="4787250" y="1024575"/>
            <a:ext cx="2919000" cy="16704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92" name="Google Shape;292;p53"/>
          <p:cNvSpPr/>
          <p:nvPr>
            <p:ph idx="3" type="pic"/>
          </p:nvPr>
        </p:nvSpPr>
        <p:spPr>
          <a:xfrm>
            <a:off x="6940913" y="2135325"/>
            <a:ext cx="2321700" cy="13287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93" name="Google Shape;293;p53"/>
          <p:cNvSpPr/>
          <p:nvPr>
            <p:ph idx="4" type="pic"/>
          </p:nvPr>
        </p:nvSpPr>
        <p:spPr>
          <a:xfrm>
            <a:off x="6262999" y="3237400"/>
            <a:ext cx="22149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294" name="Google Shape;294;p53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left text and multi image purple">
  <p:cSld name="CUSTOM_4_1_2_1_1">
    <p:bg>
      <p:bgPr>
        <a:solidFill>
          <a:srgbClr val="3C003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7" name="Google Shape;297;p54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" name="Google Shape;298;p54"/>
          <p:cNvSpPr/>
          <p:nvPr>
            <p:ph idx="2" type="pic"/>
          </p:nvPr>
        </p:nvSpPr>
        <p:spPr>
          <a:xfrm>
            <a:off x="4787250" y="1024575"/>
            <a:ext cx="2919000" cy="16704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299" name="Google Shape;299;p54"/>
          <p:cNvSpPr/>
          <p:nvPr>
            <p:ph idx="3" type="pic"/>
          </p:nvPr>
        </p:nvSpPr>
        <p:spPr>
          <a:xfrm>
            <a:off x="6940913" y="2135325"/>
            <a:ext cx="2321700" cy="13287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00" name="Google Shape;300;p54"/>
          <p:cNvSpPr/>
          <p:nvPr>
            <p:ph idx="4" type="pic"/>
          </p:nvPr>
        </p:nvSpPr>
        <p:spPr>
          <a:xfrm>
            <a:off x="6262999" y="3237400"/>
            <a:ext cx="22149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301" name="Google Shape;301;p54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left text and multi image dark green">
  <p:cSld name="CUSTOM_4_1_2_1_1_1">
    <p:bg>
      <p:bgPr>
        <a:solidFill>
          <a:srgbClr val="144835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4" name="Google Shape;304;p55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5" name="Google Shape;305;p55"/>
          <p:cNvSpPr/>
          <p:nvPr>
            <p:ph idx="2" type="pic"/>
          </p:nvPr>
        </p:nvSpPr>
        <p:spPr>
          <a:xfrm>
            <a:off x="4787250" y="1024575"/>
            <a:ext cx="2919000" cy="16704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06" name="Google Shape;306;p55"/>
          <p:cNvSpPr/>
          <p:nvPr>
            <p:ph idx="3" type="pic"/>
          </p:nvPr>
        </p:nvSpPr>
        <p:spPr>
          <a:xfrm>
            <a:off x="6940913" y="2135325"/>
            <a:ext cx="2321700" cy="13287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07" name="Google Shape;307;p55"/>
          <p:cNvSpPr/>
          <p:nvPr>
            <p:ph idx="4" type="pic"/>
          </p:nvPr>
        </p:nvSpPr>
        <p:spPr>
          <a:xfrm>
            <a:off x="6262999" y="3237400"/>
            <a:ext cx="22149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308" name="Google Shape;308;p55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left text and multi image light grey">
  <p:cSld name="CUSTOM_4_1_2_1_1_1_1_2">
    <p:bg>
      <p:bgPr>
        <a:solidFill>
          <a:srgbClr val="E6E4DB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56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2" name="Google Shape;312;p56"/>
          <p:cNvSpPr/>
          <p:nvPr>
            <p:ph idx="2" type="pic"/>
          </p:nvPr>
        </p:nvSpPr>
        <p:spPr>
          <a:xfrm>
            <a:off x="4787250" y="1024575"/>
            <a:ext cx="2919000" cy="16704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13" name="Google Shape;313;p56"/>
          <p:cNvSpPr/>
          <p:nvPr>
            <p:ph idx="3" type="pic"/>
          </p:nvPr>
        </p:nvSpPr>
        <p:spPr>
          <a:xfrm>
            <a:off x="6940913" y="2135325"/>
            <a:ext cx="2321700" cy="13287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14" name="Google Shape;314;p56"/>
          <p:cNvSpPr/>
          <p:nvPr>
            <p:ph idx="4" type="pic"/>
          </p:nvPr>
        </p:nvSpPr>
        <p:spPr>
          <a:xfrm>
            <a:off x="6262999" y="3237400"/>
            <a:ext cx="22149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315" name="Google Shape;31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photo and text columns warm grey">
  <p:cSld name="CUSTOM_6_2">
    <p:bg>
      <p:bgPr>
        <a:solidFill>
          <a:srgbClr val="A6A09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>
            <p:ph type="title"/>
          </p:nvPr>
        </p:nvSpPr>
        <p:spPr>
          <a:xfrm>
            <a:off x="201216" y="289325"/>
            <a:ext cx="688879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" name="Google Shape;318;p57"/>
          <p:cNvSpPr txBox="1"/>
          <p:nvPr>
            <p:ph idx="1" type="subTitle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19" name="Google Shape;319;p57"/>
          <p:cNvSpPr txBox="1"/>
          <p:nvPr>
            <p:ph idx="2" type="body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0" name="Google Shape;320;p57"/>
          <p:cNvSpPr txBox="1"/>
          <p:nvPr>
            <p:ph idx="3" type="subTitle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21" name="Google Shape;321;p57"/>
          <p:cNvSpPr txBox="1"/>
          <p:nvPr>
            <p:ph idx="4" type="body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2" name="Google Shape;322;p57"/>
          <p:cNvSpPr txBox="1"/>
          <p:nvPr>
            <p:ph idx="5" type="subTitle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23" name="Google Shape;323;p57"/>
          <p:cNvSpPr txBox="1"/>
          <p:nvPr>
            <p:ph idx="6" type="body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24" name="Google Shape;32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7"/>
          <p:cNvSpPr/>
          <p:nvPr>
            <p:ph idx="7" type="pic"/>
          </p:nvPr>
        </p:nvSpPr>
        <p:spPr>
          <a:xfrm>
            <a:off x="61680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26" name="Google Shape;326;p57"/>
          <p:cNvSpPr/>
          <p:nvPr>
            <p:ph idx="8" type="pic"/>
          </p:nvPr>
        </p:nvSpPr>
        <p:spPr>
          <a:xfrm>
            <a:off x="322875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27" name="Google Shape;327;p57"/>
          <p:cNvSpPr/>
          <p:nvPr>
            <p:ph idx="9" type="pic"/>
          </p:nvPr>
        </p:nvSpPr>
        <p:spPr>
          <a:xfrm>
            <a:off x="2895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photo and text columns orange">
  <p:cSld name="CUSTOM_6_1">
    <p:bg>
      <p:bgPr>
        <a:solidFill>
          <a:srgbClr val="FD5000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 txBox="1"/>
          <p:nvPr>
            <p:ph type="title"/>
          </p:nvPr>
        </p:nvSpPr>
        <p:spPr>
          <a:xfrm>
            <a:off x="201216" y="289325"/>
            <a:ext cx="680008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58"/>
          <p:cNvSpPr txBox="1"/>
          <p:nvPr>
            <p:ph idx="1" type="subTitle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31" name="Google Shape;331;p58"/>
          <p:cNvSpPr txBox="1"/>
          <p:nvPr>
            <p:ph idx="2" type="body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2" name="Google Shape;332;p58"/>
          <p:cNvSpPr txBox="1"/>
          <p:nvPr>
            <p:ph idx="3" type="subTitle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33" name="Google Shape;333;p58"/>
          <p:cNvSpPr txBox="1"/>
          <p:nvPr>
            <p:ph idx="4" type="body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4" name="Google Shape;334;p58"/>
          <p:cNvSpPr txBox="1"/>
          <p:nvPr>
            <p:ph idx="5" type="subTitle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35" name="Google Shape;335;p58"/>
          <p:cNvSpPr txBox="1"/>
          <p:nvPr>
            <p:ph idx="6" type="body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36" name="Google Shape;33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8"/>
          <p:cNvSpPr/>
          <p:nvPr>
            <p:ph idx="7" type="pic"/>
          </p:nvPr>
        </p:nvSpPr>
        <p:spPr>
          <a:xfrm>
            <a:off x="61680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38" name="Google Shape;338;p58"/>
          <p:cNvSpPr/>
          <p:nvPr>
            <p:ph idx="8" type="pic"/>
          </p:nvPr>
        </p:nvSpPr>
        <p:spPr>
          <a:xfrm>
            <a:off x="322875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39" name="Google Shape;339;p58"/>
          <p:cNvSpPr/>
          <p:nvPr>
            <p:ph idx="9" type="pic"/>
          </p:nvPr>
        </p:nvSpPr>
        <p:spPr>
          <a:xfrm>
            <a:off x="2895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photo and text columns light green">
  <p:cSld name="CUSTOM_6_1_1">
    <p:bg>
      <p:bgPr>
        <a:solidFill>
          <a:srgbClr val="78BF26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/>
          <p:nvPr>
            <p:ph type="title"/>
          </p:nvPr>
        </p:nvSpPr>
        <p:spPr>
          <a:xfrm>
            <a:off x="201216" y="289325"/>
            <a:ext cx="7052569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59"/>
          <p:cNvSpPr txBox="1"/>
          <p:nvPr>
            <p:ph idx="1" type="subTitle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43" name="Google Shape;343;p59"/>
          <p:cNvSpPr txBox="1"/>
          <p:nvPr>
            <p:ph idx="2" type="body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4" name="Google Shape;344;p59"/>
          <p:cNvSpPr txBox="1"/>
          <p:nvPr>
            <p:ph idx="3" type="subTitle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45" name="Google Shape;345;p59"/>
          <p:cNvSpPr txBox="1"/>
          <p:nvPr>
            <p:ph idx="4" type="body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p59"/>
          <p:cNvSpPr txBox="1"/>
          <p:nvPr>
            <p:ph idx="5" type="subTitle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47" name="Google Shape;347;p59"/>
          <p:cNvSpPr txBox="1"/>
          <p:nvPr>
            <p:ph idx="6" type="body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48" name="Google Shape;34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9"/>
          <p:cNvSpPr/>
          <p:nvPr>
            <p:ph idx="7" type="pic"/>
          </p:nvPr>
        </p:nvSpPr>
        <p:spPr>
          <a:xfrm>
            <a:off x="61680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50" name="Google Shape;350;p59"/>
          <p:cNvSpPr/>
          <p:nvPr>
            <p:ph idx="8" type="pic"/>
          </p:nvPr>
        </p:nvSpPr>
        <p:spPr>
          <a:xfrm>
            <a:off x="322875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51" name="Google Shape;351;p59"/>
          <p:cNvSpPr/>
          <p:nvPr>
            <p:ph idx="9" type="pic"/>
          </p:nvPr>
        </p:nvSpPr>
        <p:spPr>
          <a:xfrm>
            <a:off x="2895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photo and text columns yellow">
  <p:cSld name="CUSTOM_6_1_1_1">
    <p:bg>
      <p:bgPr>
        <a:solidFill>
          <a:srgbClr val="FFD200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0"/>
          <p:cNvSpPr txBox="1"/>
          <p:nvPr>
            <p:ph type="title"/>
          </p:nvPr>
        </p:nvSpPr>
        <p:spPr>
          <a:xfrm>
            <a:off x="201216" y="289325"/>
            <a:ext cx="7018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60"/>
          <p:cNvSpPr txBox="1"/>
          <p:nvPr>
            <p:ph idx="1" type="subTitle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55" name="Google Shape;355;p60"/>
          <p:cNvSpPr txBox="1"/>
          <p:nvPr>
            <p:ph idx="2" type="body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6" name="Google Shape;356;p60"/>
          <p:cNvSpPr txBox="1"/>
          <p:nvPr>
            <p:ph idx="3" type="subTitle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57" name="Google Shape;357;p60"/>
          <p:cNvSpPr txBox="1"/>
          <p:nvPr>
            <p:ph idx="4" type="body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8" name="Google Shape;358;p60"/>
          <p:cNvSpPr txBox="1"/>
          <p:nvPr>
            <p:ph idx="5" type="subTitle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59" name="Google Shape;359;p60"/>
          <p:cNvSpPr txBox="1"/>
          <p:nvPr>
            <p:ph idx="6" type="body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60" name="Google Shape;36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0"/>
          <p:cNvSpPr/>
          <p:nvPr>
            <p:ph idx="7" type="pic"/>
          </p:nvPr>
        </p:nvSpPr>
        <p:spPr>
          <a:xfrm>
            <a:off x="61680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62" name="Google Shape;362;p60"/>
          <p:cNvSpPr/>
          <p:nvPr>
            <p:ph idx="8" type="pic"/>
          </p:nvPr>
        </p:nvSpPr>
        <p:spPr>
          <a:xfrm>
            <a:off x="322875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63" name="Google Shape;363;p60"/>
          <p:cNvSpPr/>
          <p:nvPr>
            <p:ph idx="9" type="pic"/>
          </p:nvPr>
        </p:nvSpPr>
        <p:spPr>
          <a:xfrm>
            <a:off x="2895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. key facts yellow">
  <p:cSld name="CUSTOM_8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1344613" y="1939925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1344112" y="2504752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736600" y="3345439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3979862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5" type="body"/>
          </p:nvPr>
        </p:nvSpPr>
        <p:spPr>
          <a:xfrm>
            <a:off x="3979361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6" type="body"/>
          </p:nvPr>
        </p:nvSpPr>
        <p:spPr>
          <a:xfrm>
            <a:off x="3371348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7" type="body"/>
          </p:nvPr>
        </p:nvSpPr>
        <p:spPr>
          <a:xfrm>
            <a:off x="6603537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8" type="body"/>
          </p:nvPr>
        </p:nvSpPr>
        <p:spPr>
          <a:xfrm>
            <a:off x="6603036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9" type="body"/>
          </p:nvPr>
        </p:nvSpPr>
        <p:spPr>
          <a:xfrm>
            <a:off x="6007100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7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D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D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D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7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7"/>
          <p:cNvCxnSpPr/>
          <p:nvPr/>
        </p:nvCxnSpPr>
        <p:spPr>
          <a:xfrm rot="10800000">
            <a:off x="1527550" y="2502000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7"/>
          <p:cNvCxnSpPr/>
          <p:nvPr/>
        </p:nvCxnSpPr>
        <p:spPr>
          <a:xfrm rot="10800000">
            <a:off x="4162799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7"/>
          <p:cNvCxnSpPr/>
          <p:nvPr/>
        </p:nvCxnSpPr>
        <p:spPr>
          <a:xfrm rot="10800000">
            <a:off x="4162799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7"/>
          <p:cNvCxnSpPr/>
          <p:nvPr/>
        </p:nvCxnSpPr>
        <p:spPr>
          <a:xfrm rot="10800000">
            <a:off x="6786474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7"/>
          <p:cNvCxnSpPr/>
          <p:nvPr/>
        </p:nvCxnSpPr>
        <p:spPr>
          <a:xfrm rot="10800000">
            <a:off x="6786474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photo and text columns dark blue">
  <p:cSld name="CUSTOM_6_1_1_1_1">
    <p:bg>
      <p:bgPr>
        <a:solidFill>
          <a:srgbClr val="001E82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1"/>
          <p:cNvSpPr txBox="1"/>
          <p:nvPr>
            <p:ph type="title"/>
          </p:nvPr>
        </p:nvSpPr>
        <p:spPr>
          <a:xfrm>
            <a:off x="201216" y="289325"/>
            <a:ext cx="698433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" name="Google Shape;366;p61"/>
          <p:cNvSpPr txBox="1"/>
          <p:nvPr>
            <p:ph idx="1" type="subTitle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67" name="Google Shape;367;p61"/>
          <p:cNvSpPr txBox="1"/>
          <p:nvPr>
            <p:ph idx="2" type="body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8" name="Google Shape;368;p61"/>
          <p:cNvSpPr txBox="1"/>
          <p:nvPr>
            <p:ph idx="3" type="subTitle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69" name="Google Shape;369;p61"/>
          <p:cNvSpPr txBox="1"/>
          <p:nvPr>
            <p:ph idx="4" type="body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0" name="Google Shape;370;p61"/>
          <p:cNvSpPr txBox="1"/>
          <p:nvPr>
            <p:ph idx="5" type="subTitle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71" name="Google Shape;371;p61"/>
          <p:cNvSpPr txBox="1"/>
          <p:nvPr>
            <p:ph idx="6" type="body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72" name="Google Shape;372;p61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1"/>
          <p:cNvSpPr/>
          <p:nvPr>
            <p:ph idx="7" type="pic"/>
          </p:nvPr>
        </p:nvSpPr>
        <p:spPr>
          <a:xfrm>
            <a:off x="61680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74" name="Google Shape;374;p61"/>
          <p:cNvSpPr/>
          <p:nvPr>
            <p:ph idx="8" type="pic"/>
          </p:nvPr>
        </p:nvSpPr>
        <p:spPr>
          <a:xfrm>
            <a:off x="322875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75" name="Google Shape;375;p61"/>
          <p:cNvSpPr/>
          <p:nvPr>
            <p:ph idx="9" type="pic"/>
          </p:nvPr>
        </p:nvSpPr>
        <p:spPr>
          <a:xfrm>
            <a:off x="2895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photo and text columns purple">
  <p:cSld name="CUSTOM_6_1_1_1_1_1">
    <p:bg>
      <p:bgPr>
        <a:solidFill>
          <a:srgbClr val="3C0032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2"/>
          <p:cNvSpPr txBox="1"/>
          <p:nvPr>
            <p:ph type="title"/>
          </p:nvPr>
        </p:nvSpPr>
        <p:spPr>
          <a:xfrm>
            <a:off x="201216" y="289325"/>
            <a:ext cx="6922915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8" name="Google Shape;378;p62"/>
          <p:cNvSpPr txBox="1"/>
          <p:nvPr>
            <p:ph idx="1" type="subTitle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79" name="Google Shape;379;p62"/>
          <p:cNvSpPr txBox="1"/>
          <p:nvPr>
            <p:ph idx="2" type="body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0" name="Google Shape;380;p62"/>
          <p:cNvSpPr txBox="1"/>
          <p:nvPr>
            <p:ph idx="3" type="subTitle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81" name="Google Shape;381;p62"/>
          <p:cNvSpPr txBox="1"/>
          <p:nvPr>
            <p:ph idx="4" type="body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2" name="Google Shape;382;p62"/>
          <p:cNvSpPr txBox="1"/>
          <p:nvPr>
            <p:ph idx="5" type="subTitle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83" name="Google Shape;383;p62"/>
          <p:cNvSpPr txBox="1"/>
          <p:nvPr>
            <p:ph idx="6" type="body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4" name="Google Shape;384;p62"/>
          <p:cNvSpPr/>
          <p:nvPr>
            <p:ph idx="7" type="pic"/>
          </p:nvPr>
        </p:nvSpPr>
        <p:spPr>
          <a:xfrm>
            <a:off x="2895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385" name="Google Shape;385;p62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2"/>
          <p:cNvSpPr/>
          <p:nvPr>
            <p:ph idx="8" type="pic"/>
          </p:nvPr>
        </p:nvSpPr>
        <p:spPr>
          <a:xfrm>
            <a:off x="61680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87" name="Google Shape;387;p62"/>
          <p:cNvSpPr/>
          <p:nvPr>
            <p:ph idx="9" type="pic"/>
          </p:nvPr>
        </p:nvSpPr>
        <p:spPr>
          <a:xfrm>
            <a:off x="322875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photo and text columns dark green">
  <p:cSld name="CUSTOM_6_1_1_1_1_1_1">
    <p:bg>
      <p:bgPr>
        <a:solidFill>
          <a:srgbClr val="144835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3"/>
          <p:cNvSpPr txBox="1"/>
          <p:nvPr>
            <p:ph type="title"/>
          </p:nvPr>
        </p:nvSpPr>
        <p:spPr>
          <a:xfrm>
            <a:off x="201216" y="289325"/>
            <a:ext cx="6929739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0" name="Google Shape;390;p63"/>
          <p:cNvSpPr txBox="1"/>
          <p:nvPr>
            <p:ph idx="1" type="subTitle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91" name="Google Shape;391;p63"/>
          <p:cNvSpPr txBox="1"/>
          <p:nvPr>
            <p:ph idx="2" type="body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2" name="Google Shape;392;p63"/>
          <p:cNvSpPr txBox="1"/>
          <p:nvPr>
            <p:ph idx="3" type="subTitle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93" name="Google Shape;393;p63"/>
          <p:cNvSpPr txBox="1"/>
          <p:nvPr>
            <p:ph idx="4" type="body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4" name="Google Shape;394;p63"/>
          <p:cNvSpPr txBox="1"/>
          <p:nvPr>
            <p:ph idx="5" type="subTitle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395" name="Google Shape;395;p63"/>
          <p:cNvSpPr txBox="1"/>
          <p:nvPr>
            <p:ph idx="6" type="body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6" name="Google Shape;396;p63"/>
          <p:cNvSpPr/>
          <p:nvPr>
            <p:ph idx="7" type="pic"/>
          </p:nvPr>
        </p:nvSpPr>
        <p:spPr>
          <a:xfrm>
            <a:off x="2895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397" name="Google Shape;397;p63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3"/>
          <p:cNvSpPr/>
          <p:nvPr>
            <p:ph idx="8" type="pic"/>
          </p:nvPr>
        </p:nvSpPr>
        <p:spPr>
          <a:xfrm>
            <a:off x="616800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399" name="Google Shape;399;p63"/>
          <p:cNvSpPr/>
          <p:nvPr>
            <p:ph idx="9" type="pic"/>
          </p:nvPr>
        </p:nvSpPr>
        <p:spPr>
          <a:xfrm>
            <a:off x="3228750" y="947600"/>
            <a:ext cx="26865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ection title light green">
  <p:cSld name="CUSTOM_7">
    <p:bg>
      <p:bgPr>
        <a:solidFill>
          <a:srgbClr val="78BF26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4"/>
          <p:cNvSpPr txBox="1"/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402" name="Google Shape;40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ection title warm grey">
  <p:cSld name="CUSTOM_7_1">
    <p:bg>
      <p:bgPr>
        <a:solidFill>
          <a:srgbClr val="A6A09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5"/>
          <p:cNvSpPr txBox="1"/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ection title light grey">
  <p:cSld name="CUSTOM_7_1_1">
    <p:bg>
      <p:bgPr>
        <a:solidFill>
          <a:srgbClr val="E6E4DB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6"/>
          <p:cNvSpPr txBox="1"/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ection title yellow">
  <p:cSld name="CUSTOM_7_1_1_1">
    <p:bg>
      <p:bgPr>
        <a:solidFill>
          <a:srgbClr val="FFD200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7"/>
          <p:cNvSpPr txBox="1"/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ection title orange">
  <p:cSld name="CUSTOM_7_1_1_1_1_1">
    <p:bg>
      <p:bgPr>
        <a:solidFill>
          <a:srgbClr val="FD5000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8"/>
          <p:cNvSpPr txBox="1"/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ection title purple">
  <p:cSld name="CUSTOM_7_1_1_1_1_1_1">
    <p:bg>
      <p:bgPr>
        <a:solidFill>
          <a:srgbClr val="3C0032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69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9"/>
          <p:cNvSpPr txBox="1"/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ection title dark green">
  <p:cSld name="CUSTOM_7_1_1_1_1_1_1_1">
    <p:bg>
      <p:bgPr>
        <a:solidFill>
          <a:srgbClr val="144835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70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0"/>
          <p:cNvSpPr txBox="1"/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left text and photo yellow">
  <p:cSld name="CUSTOM_11_1_1">
    <p:bg>
      <p:bgPr>
        <a:solidFill>
          <a:srgbClr val="FFD2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8"/>
          <p:cNvSpPr/>
          <p:nvPr>
            <p:ph idx="2" type="pic"/>
          </p:nvPr>
        </p:nvSpPr>
        <p:spPr>
          <a:xfrm>
            <a:off x="5536350" y="1144975"/>
            <a:ext cx="3295800" cy="37110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. key facts orange">
  <p:cSld name="CUSTOM_8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1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3" name="Google Shape;423;p71"/>
          <p:cNvSpPr txBox="1"/>
          <p:nvPr>
            <p:ph idx="1" type="body"/>
          </p:nvPr>
        </p:nvSpPr>
        <p:spPr>
          <a:xfrm>
            <a:off x="1344613" y="1939925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4" name="Google Shape;424;p71"/>
          <p:cNvSpPr txBox="1"/>
          <p:nvPr>
            <p:ph idx="2" type="body"/>
          </p:nvPr>
        </p:nvSpPr>
        <p:spPr>
          <a:xfrm>
            <a:off x="1344112" y="2504752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5" name="Google Shape;425;p71"/>
          <p:cNvSpPr txBox="1"/>
          <p:nvPr>
            <p:ph idx="3" type="body"/>
          </p:nvPr>
        </p:nvSpPr>
        <p:spPr>
          <a:xfrm>
            <a:off x="736600" y="3345439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6" name="Google Shape;426;p71"/>
          <p:cNvSpPr txBox="1"/>
          <p:nvPr>
            <p:ph idx="4" type="body"/>
          </p:nvPr>
        </p:nvSpPr>
        <p:spPr>
          <a:xfrm>
            <a:off x="3979862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7" name="Google Shape;427;p71"/>
          <p:cNvSpPr txBox="1"/>
          <p:nvPr>
            <p:ph idx="5" type="body"/>
          </p:nvPr>
        </p:nvSpPr>
        <p:spPr>
          <a:xfrm>
            <a:off x="3979361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8" name="Google Shape;428;p71"/>
          <p:cNvSpPr txBox="1"/>
          <p:nvPr>
            <p:ph idx="6" type="body"/>
          </p:nvPr>
        </p:nvSpPr>
        <p:spPr>
          <a:xfrm>
            <a:off x="3371348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9" name="Google Shape;429;p71"/>
          <p:cNvSpPr txBox="1"/>
          <p:nvPr>
            <p:ph idx="7" type="body"/>
          </p:nvPr>
        </p:nvSpPr>
        <p:spPr>
          <a:xfrm>
            <a:off x="6603537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0" name="Google Shape;430;p71"/>
          <p:cNvSpPr txBox="1"/>
          <p:nvPr>
            <p:ph idx="8" type="body"/>
          </p:nvPr>
        </p:nvSpPr>
        <p:spPr>
          <a:xfrm>
            <a:off x="6603036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1" name="Google Shape;431;p71"/>
          <p:cNvSpPr txBox="1"/>
          <p:nvPr>
            <p:ph idx="9" type="body"/>
          </p:nvPr>
        </p:nvSpPr>
        <p:spPr>
          <a:xfrm>
            <a:off x="6007100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2" name="Google Shape;432;p71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1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1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71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71"/>
          <p:cNvCxnSpPr/>
          <p:nvPr/>
        </p:nvCxnSpPr>
        <p:spPr>
          <a:xfrm rot="10800000">
            <a:off x="1527550" y="2502000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71"/>
          <p:cNvCxnSpPr/>
          <p:nvPr/>
        </p:nvCxnSpPr>
        <p:spPr>
          <a:xfrm rot="10800000">
            <a:off x="4162799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71"/>
          <p:cNvCxnSpPr/>
          <p:nvPr/>
        </p:nvCxnSpPr>
        <p:spPr>
          <a:xfrm rot="10800000">
            <a:off x="4162799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71"/>
          <p:cNvCxnSpPr/>
          <p:nvPr/>
        </p:nvCxnSpPr>
        <p:spPr>
          <a:xfrm rot="10800000">
            <a:off x="6786474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71"/>
          <p:cNvCxnSpPr/>
          <p:nvPr/>
        </p:nvCxnSpPr>
        <p:spPr>
          <a:xfrm rot="10800000">
            <a:off x="6786474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. key facts warm grey">
  <p:cSld name="CUSTOM_8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2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4" name="Google Shape;444;p72"/>
          <p:cNvSpPr txBox="1"/>
          <p:nvPr>
            <p:ph idx="1" type="body"/>
          </p:nvPr>
        </p:nvSpPr>
        <p:spPr>
          <a:xfrm>
            <a:off x="1344613" y="1939925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5" name="Google Shape;445;p72"/>
          <p:cNvSpPr txBox="1"/>
          <p:nvPr>
            <p:ph idx="2" type="body"/>
          </p:nvPr>
        </p:nvSpPr>
        <p:spPr>
          <a:xfrm>
            <a:off x="1344112" y="2504752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6" name="Google Shape;446;p72"/>
          <p:cNvSpPr txBox="1"/>
          <p:nvPr>
            <p:ph idx="3" type="body"/>
          </p:nvPr>
        </p:nvSpPr>
        <p:spPr>
          <a:xfrm>
            <a:off x="736600" y="3345439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7" name="Google Shape;447;p72"/>
          <p:cNvSpPr txBox="1"/>
          <p:nvPr>
            <p:ph idx="4" type="body"/>
          </p:nvPr>
        </p:nvSpPr>
        <p:spPr>
          <a:xfrm>
            <a:off x="3979862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8" name="Google Shape;448;p72"/>
          <p:cNvSpPr txBox="1"/>
          <p:nvPr>
            <p:ph idx="5" type="body"/>
          </p:nvPr>
        </p:nvSpPr>
        <p:spPr>
          <a:xfrm>
            <a:off x="3979361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9" name="Google Shape;449;p72"/>
          <p:cNvSpPr txBox="1"/>
          <p:nvPr>
            <p:ph idx="6" type="body"/>
          </p:nvPr>
        </p:nvSpPr>
        <p:spPr>
          <a:xfrm>
            <a:off x="3371348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0" name="Google Shape;450;p72"/>
          <p:cNvSpPr txBox="1"/>
          <p:nvPr>
            <p:ph idx="7" type="body"/>
          </p:nvPr>
        </p:nvSpPr>
        <p:spPr>
          <a:xfrm>
            <a:off x="6603537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1" name="Google Shape;451;p72"/>
          <p:cNvSpPr txBox="1"/>
          <p:nvPr>
            <p:ph idx="8" type="body"/>
          </p:nvPr>
        </p:nvSpPr>
        <p:spPr>
          <a:xfrm>
            <a:off x="6603036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2" name="Google Shape;452;p72"/>
          <p:cNvSpPr txBox="1"/>
          <p:nvPr>
            <p:ph idx="9" type="body"/>
          </p:nvPr>
        </p:nvSpPr>
        <p:spPr>
          <a:xfrm>
            <a:off x="6007100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3" name="Google Shape;453;p72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6A0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72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6A0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2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A6A0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7" name="Google Shape;457;p72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8" name="Google Shape;458;p72"/>
          <p:cNvCxnSpPr/>
          <p:nvPr/>
        </p:nvCxnSpPr>
        <p:spPr>
          <a:xfrm rot="10800000">
            <a:off x="1527550" y="2502000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72"/>
          <p:cNvCxnSpPr/>
          <p:nvPr/>
        </p:nvCxnSpPr>
        <p:spPr>
          <a:xfrm rot="10800000">
            <a:off x="4162799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72"/>
          <p:cNvCxnSpPr/>
          <p:nvPr/>
        </p:nvCxnSpPr>
        <p:spPr>
          <a:xfrm rot="10800000">
            <a:off x="4162799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72"/>
          <p:cNvCxnSpPr/>
          <p:nvPr/>
        </p:nvCxnSpPr>
        <p:spPr>
          <a:xfrm rot="10800000">
            <a:off x="6786474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72"/>
          <p:cNvCxnSpPr/>
          <p:nvPr/>
        </p:nvCxnSpPr>
        <p:spPr>
          <a:xfrm rot="10800000">
            <a:off x="6786474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. key facts dark blue">
  <p:cSld name="CUSTOM_8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3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5" name="Google Shape;465;p73"/>
          <p:cNvSpPr txBox="1"/>
          <p:nvPr>
            <p:ph idx="1" type="body"/>
          </p:nvPr>
        </p:nvSpPr>
        <p:spPr>
          <a:xfrm>
            <a:off x="1344613" y="1939925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6" name="Google Shape;466;p73"/>
          <p:cNvSpPr txBox="1"/>
          <p:nvPr>
            <p:ph idx="2" type="body"/>
          </p:nvPr>
        </p:nvSpPr>
        <p:spPr>
          <a:xfrm>
            <a:off x="1344112" y="2504752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7" name="Google Shape;467;p73"/>
          <p:cNvSpPr txBox="1"/>
          <p:nvPr>
            <p:ph idx="3" type="body"/>
          </p:nvPr>
        </p:nvSpPr>
        <p:spPr>
          <a:xfrm>
            <a:off x="736600" y="3345439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8" name="Google Shape;468;p73"/>
          <p:cNvSpPr txBox="1"/>
          <p:nvPr>
            <p:ph idx="4" type="body"/>
          </p:nvPr>
        </p:nvSpPr>
        <p:spPr>
          <a:xfrm>
            <a:off x="3979862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9" name="Google Shape;469;p73"/>
          <p:cNvSpPr txBox="1"/>
          <p:nvPr>
            <p:ph idx="5" type="body"/>
          </p:nvPr>
        </p:nvSpPr>
        <p:spPr>
          <a:xfrm>
            <a:off x="3979361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0" name="Google Shape;470;p73"/>
          <p:cNvSpPr txBox="1"/>
          <p:nvPr>
            <p:ph idx="6" type="body"/>
          </p:nvPr>
        </p:nvSpPr>
        <p:spPr>
          <a:xfrm>
            <a:off x="3371348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1" name="Google Shape;471;p73"/>
          <p:cNvSpPr txBox="1"/>
          <p:nvPr>
            <p:ph idx="7" type="body"/>
          </p:nvPr>
        </p:nvSpPr>
        <p:spPr>
          <a:xfrm>
            <a:off x="6603537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2" name="Google Shape;472;p73"/>
          <p:cNvSpPr txBox="1"/>
          <p:nvPr>
            <p:ph idx="8" type="body"/>
          </p:nvPr>
        </p:nvSpPr>
        <p:spPr>
          <a:xfrm>
            <a:off x="6603036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3" name="Google Shape;473;p73"/>
          <p:cNvSpPr txBox="1"/>
          <p:nvPr>
            <p:ph idx="9" type="body"/>
          </p:nvPr>
        </p:nvSpPr>
        <p:spPr>
          <a:xfrm>
            <a:off x="6007100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4" name="Google Shape;474;p73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1E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73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1E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3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1E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73"/>
          <p:cNvPicPr preferRelativeResize="0"/>
          <p:nvPr/>
        </p:nvPicPr>
        <p:blipFill rotWithShape="1">
          <a:blip r:embed="rId3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8" name="Google Shape;478;p73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73"/>
          <p:cNvCxnSpPr/>
          <p:nvPr/>
        </p:nvCxnSpPr>
        <p:spPr>
          <a:xfrm rot="10800000">
            <a:off x="1527550" y="2502000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73"/>
          <p:cNvCxnSpPr/>
          <p:nvPr/>
        </p:nvCxnSpPr>
        <p:spPr>
          <a:xfrm rot="10800000">
            <a:off x="4162799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73"/>
          <p:cNvCxnSpPr/>
          <p:nvPr/>
        </p:nvCxnSpPr>
        <p:spPr>
          <a:xfrm rot="10800000">
            <a:off x="4162799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73"/>
          <p:cNvCxnSpPr/>
          <p:nvPr/>
        </p:nvCxnSpPr>
        <p:spPr>
          <a:xfrm rot="10800000">
            <a:off x="6786474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73"/>
          <p:cNvCxnSpPr/>
          <p:nvPr/>
        </p:nvCxnSpPr>
        <p:spPr>
          <a:xfrm rot="10800000">
            <a:off x="6786474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. key facts purple">
  <p:cSld name="CUSTOM_8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4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6" name="Google Shape;486;p74"/>
          <p:cNvSpPr txBox="1"/>
          <p:nvPr>
            <p:ph idx="1" type="body"/>
          </p:nvPr>
        </p:nvSpPr>
        <p:spPr>
          <a:xfrm>
            <a:off x="1344613" y="1939925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7" name="Google Shape;487;p74"/>
          <p:cNvSpPr txBox="1"/>
          <p:nvPr>
            <p:ph idx="2" type="body"/>
          </p:nvPr>
        </p:nvSpPr>
        <p:spPr>
          <a:xfrm>
            <a:off x="1344112" y="2504752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8" name="Google Shape;488;p74"/>
          <p:cNvSpPr txBox="1"/>
          <p:nvPr>
            <p:ph idx="3" type="body"/>
          </p:nvPr>
        </p:nvSpPr>
        <p:spPr>
          <a:xfrm>
            <a:off x="736600" y="3345439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9" name="Google Shape;489;p74"/>
          <p:cNvSpPr txBox="1"/>
          <p:nvPr>
            <p:ph idx="4" type="body"/>
          </p:nvPr>
        </p:nvSpPr>
        <p:spPr>
          <a:xfrm>
            <a:off x="3979862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0" name="Google Shape;490;p74"/>
          <p:cNvSpPr txBox="1"/>
          <p:nvPr>
            <p:ph idx="5" type="body"/>
          </p:nvPr>
        </p:nvSpPr>
        <p:spPr>
          <a:xfrm>
            <a:off x="3979361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1" name="Google Shape;491;p74"/>
          <p:cNvSpPr txBox="1"/>
          <p:nvPr>
            <p:ph idx="6" type="body"/>
          </p:nvPr>
        </p:nvSpPr>
        <p:spPr>
          <a:xfrm>
            <a:off x="3371348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2" name="Google Shape;492;p74"/>
          <p:cNvSpPr txBox="1"/>
          <p:nvPr>
            <p:ph idx="7" type="body"/>
          </p:nvPr>
        </p:nvSpPr>
        <p:spPr>
          <a:xfrm>
            <a:off x="6603537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3" name="Google Shape;493;p74"/>
          <p:cNvSpPr txBox="1"/>
          <p:nvPr>
            <p:ph idx="8" type="body"/>
          </p:nvPr>
        </p:nvSpPr>
        <p:spPr>
          <a:xfrm>
            <a:off x="6603036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4" name="Google Shape;494;p74"/>
          <p:cNvSpPr txBox="1"/>
          <p:nvPr>
            <p:ph idx="9" type="body"/>
          </p:nvPr>
        </p:nvSpPr>
        <p:spPr>
          <a:xfrm>
            <a:off x="6007100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5" name="Google Shape;495;p74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3C00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4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3C00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74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3C00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74"/>
          <p:cNvPicPr preferRelativeResize="0"/>
          <p:nvPr/>
        </p:nvPicPr>
        <p:blipFill rotWithShape="1">
          <a:blip r:embed="rId3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9" name="Google Shape;499;p74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0" name="Google Shape;500;p74"/>
          <p:cNvCxnSpPr/>
          <p:nvPr/>
        </p:nvCxnSpPr>
        <p:spPr>
          <a:xfrm rot="10800000">
            <a:off x="1527550" y="2502000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1" name="Google Shape;501;p74"/>
          <p:cNvCxnSpPr/>
          <p:nvPr/>
        </p:nvCxnSpPr>
        <p:spPr>
          <a:xfrm rot="10800000">
            <a:off x="4162799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74"/>
          <p:cNvCxnSpPr/>
          <p:nvPr/>
        </p:nvCxnSpPr>
        <p:spPr>
          <a:xfrm rot="10800000">
            <a:off x="4162799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3" name="Google Shape;503;p74"/>
          <p:cNvCxnSpPr/>
          <p:nvPr/>
        </p:nvCxnSpPr>
        <p:spPr>
          <a:xfrm rot="10800000">
            <a:off x="6786474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74"/>
          <p:cNvCxnSpPr/>
          <p:nvPr/>
        </p:nvCxnSpPr>
        <p:spPr>
          <a:xfrm rot="10800000">
            <a:off x="6786474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. key facts dark green">
  <p:cSld name="CUSTOM_8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5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7" name="Google Shape;507;p75"/>
          <p:cNvSpPr txBox="1"/>
          <p:nvPr>
            <p:ph idx="1" type="body"/>
          </p:nvPr>
        </p:nvSpPr>
        <p:spPr>
          <a:xfrm>
            <a:off x="1344613" y="1939925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8" name="Google Shape;508;p75"/>
          <p:cNvSpPr txBox="1"/>
          <p:nvPr>
            <p:ph idx="2" type="body"/>
          </p:nvPr>
        </p:nvSpPr>
        <p:spPr>
          <a:xfrm>
            <a:off x="1344112" y="2504752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9" name="Google Shape;509;p75"/>
          <p:cNvSpPr txBox="1"/>
          <p:nvPr>
            <p:ph idx="3" type="body"/>
          </p:nvPr>
        </p:nvSpPr>
        <p:spPr>
          <a:xfrm>
            <a:off x="736600" y="3345439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0" name="Google Shape;510;p75"/>
          <p:cNvSpPr txBox="1"/>
          <p:nvPr>
            <p:ph idx="4" type="body"/>
          </p:nvPr>
        </p:nvSpPr>
        <p:spPr>
          <a:xfrm>
            <a:off x="3979862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1" name="Google Shape;511;p75"/>
          <p:cNvSpPr txBox="1"/>
          <p:nvPr>
            <p:ph idx="5" type="body"/>
          </p:nvPr>
        </p:nvSpPr>
        <p:spPr>
          <a:xfrm>
            <a:off x="3979361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2" name="Google Shape;512;p75"/>
          <p:cNvSpPr txBox="1"/>
          <p:nvPr>
            <p:ph idx="6" type="body"/>
          </p:nvPr>
        </p:nvSpPr>
        <p:spPr>
          <a:xfrm>
            <a:off x="3371348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3" name="Google Shape;513;p75"/>
          <p:cNvSpPr txBox="1"/>
          <p:nvPr>
            <p:ph idx="7" type="body"/>
          </p:nvPr>
        </p:nvSpPr>
        <p:spPr>
          <a:xfrm>
            <a:off x="6603537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4" name="Google Shape;514;p75"/>
          <p:cNvSpPr txBox="1"/>
          <p:nvPr>
            <p:ph idx="8" type="body"/>
          </p:nvPr>
        </p:nvSpPr>
        <p:spPr>
          <a:xfrm>
            <a:off x="6603036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5" name="Google Shape;515;p75"/>
          <p:cNvSpPr txBox="1"/>
          <p:nvPr>
            <p:ph idx="9" type="body"/>
          </p:nvPr>
        </p:nvSpPr>
        <p:spPr>
          <a:xfrm>
            <a:off x="6007100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6" name="Google Shape;516;p75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1448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5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1448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75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1448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75"/>
          <p:cNvPicPr preferRelativeResize="0"/>
          <p:nvPr/>
        </p:nvPicPr>
        <p:blipFill rotWithShape="1">
          <a:blip r:embed="rId3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0" name="Google Shape;520;p75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75"/>
          <p:cNvCxnSpPr/>
          <p:nvPr/>
        </p:nvCxnSpPr>
        <p:spPr>
          <a:xfrm rot="10800000">
            <a:off x="1527550" y="2502000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2" name="Google Shape;522;p75"/>
          <p:cNvCxnSpPr/>
          <p:nvPr/>
        </p:nvCxnSpPr>
        <p:spPr>
          <a:xfrm rot="10800000">
            <a:off x="4162799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3" name="Google Shape;523;p75"/>
          <p:cNvCxnSpPr/>
          <p:nvPr/>
        </p:nvCxnSpPr>
        <p:spPr>
          <a:xfrm rot="10800000">
            <a:off x="4162799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75"/>
          <p:cNvCxnSpPr/>
          <p:nvPr/>
        </p:nvCxnSpPr>
        <p:spPr>
          <a:xfrm rot="10800000">
            <a:off x="6786474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75"/>
          <p:cNvCxnSpPr/>
          <p:nvPr/>
        </p:nvCxnSpPr>
        <p:spPr>
          <a:xfrm rot="10800000">
            <a:off x="6786474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. key facts light green">
  <p:cSld name="1_k. key facts light 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8" name="Google Shape;528;p76"/>
          <p:cNvSpPr txBox="1"/>
          <p:nvPr>
            <p:ph idx="1" type="body"/>
          </p:nvPr>
        </p:nvSpPr>
        <p:spPr>
          <a:xfrm>
            <a:off x="1344613" y="1939925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9" name="Google Shape;529;p76"/>
          <p:cNvSpPr txBox="1"/>
          <p:nvPr>
            <p:ph idx="2" type="body"/>
          </p:nvPr>
        </p:nvSpPr>
        <p:spPr>
          <a:xfrm>
            <a:off x="1344112" y="2504752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0" name="Google Shape;530;p76"/>
          <p:cNvSpPr txBox="1"/>
          <p:nvPr>
            <p:ph idx="3" type="body"/>
          </p:nvPr>
        </p:nvSpPr>
        <p:spPr>
          <a:xfrm>
            <a:off x="736600" y="3345439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1" name="Google Shape;531;p76"/>
          <p:cNvSpPr txBox="1"/>
          <p:nvPr>
            <p:ph idx="4" type="body"/>
          </p:nvPr>
        </p:nvSpPr>
        <p:spPr>
          <a:xfrm>
            <a:off x="3979862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2" name="Google Shape;532;p76"/>
          <p:cNvSpPr txBox="1"/>
          <p:nvPr>
            <p:ph idx="5" type="body"/>
          </p:nvPr>
        </p:nvSpPr>
        <p:spPr>
          <a:xfrm>
            <a:off x="3979361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3" name="Google Shape;533;p76"/>
          <p:cNvSpPr txBox="1"/>
          <p:nvPr>
            <p:ph idx="6" type="body"/>
          </p:nvPr>
        </p:nvSpPr>
        <p:spPr>
          <a:xfrm>
            <a:off x="3371348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4" name="Google Shape;534;p76"/>
          <p:cNvSpPr txBox="1"/>
          <p:nvPr>
            <p:ph idx="7" type="body"/>
          </p:nvPr>
        </p:nvSpPr>
        <p:spPr>
          <a:xfrm>
            <a:off x="6603537" y="1939348"/>
            <a:ext cx="118427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5" name="Google Shape;535;p76"/>
          <p:cNvSpPr txBox="1"/>
          <p:nvPr>
            <p:ph idx="8" type="body"/>
          </p:nvPr>
        </p:nvSpPr>
        <p:spPr>
          <a:xfrm>
            <a:off x="6603036" y="2504175"/>
            <a:ext cx="11842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1080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6" name="Google Shape;536;p76"/>
          <p:cNvSpPr txBox="1"/>
          <p:nvPr>
            <p:ph idx="9" type="body"/>
          </p:nvPr>
        </p:nvSpPr>
        <p:spPr>
          <a:xfrm>
            <a:off x="6007100" y="3345440"/>
            <a:ext cx="24003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7" name="Google Shape;537;p76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78BF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6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78BF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76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78BF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76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41" name="Google Shape;54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Google Shape;542;p76"/>
          <p:cNvCxnSpPr/>
          <p:nvPr/>
        </p:nvCxnSpPr>
        <p:spPr>
          <a:xfrm rot="10800000">
            <a:off x="1527550" y="2502000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3" name="Google Shape;543;p76"/>
          <p:cNvCxnSpPr/>
          <p:nvPr/>
        </p:nvCxnSpPr>
        <p:spPr>
          <a:xfrm rot="10800000">
            <a:off x="4162799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4" name="Google Shape;544;p76"/>
          <p:cNvCxnSpPr/>
          <p:nvPr/>
        </p:nvCxnSpPr>
        <p:spPr>
          <a:xfrm rot="10800000">
            <a:off x="4162799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5" name="Google Shape;545;p76"/>
          <p:cNvCxnSpPr/>
          <p:nvPr/>
        </p:nvCxnSpPr>
        <p:spPr>
          <a:xfrm rot="10800000">
            <a:off x="6786474" y="2502598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6" name="Google Shape;546;p76"/>
          <p:cNvCxnSpPr/>
          <p:nvPr/>
        </p:nvCxnSpPr>
        <p:spPr>
          <a:xfrm rot="10800000">
            <a:off x="6786474" y="2501423"/>
            <a:ext cx="819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. text columns dark green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7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9" name="Google Shape;549;p77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50" name="Google Shape;550;p77"/>
          <p:cNvSpPr txBox="1"/>
          <p:nvPr>
            <p:ph idx="2" type="body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1" name="Google Shape;551;p77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52" name="Google Shape;552;p77"/>
          <p:cNvSpPr txBox="1"/>
          <p:nvPr>
            <p:ph idx="4" type="body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53" name="Google Shape;553;p77"/>
          <p:cNvPicPr preferRelativeResize="0"/>
          <p:nvPr/>
        </p:nvPicPr>
        <p:blipFill rotWithShape="1">
          <a:blip r:embed="rId3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. text columns light green">
  <p:cSld name="CUSTOM_9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8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6" name="Google Shape;556;p78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57" name="Google Shape;557;p78"/>
          <p:cNvSpPr txBox="1"/>
          <p:nvPr>
            <p:ph idx="2" type="body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8" name="Google Shape;558;p78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59" name="Google Shape;559;p78"/>
          <p:cNvSpPr txBox="1"/>
          <p:nvPr>
            <p:ph idx="4" type="body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60" name="Google Shape;56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. text columns warm grey">
  <p:cSld name="CUSTOM_9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9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3" name="Google Shape;563;p79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79"/>
          <p:cNvSpPr txBox="1"/>
          <p:nvPr>
            <p:ph idx="2" type="body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5" name="Google Shape;565;p79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79"/>
          <p:cNvSpPr txBox="1"/>
          <p:nvPr>
            <p:ph idx="4" type="body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67" name="Google Shape;56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. text columns purple">
  <p:cSld name="CUSTOM_9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0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0" name="Google Shape;570;p80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71" name="Google Shape;571;p80"/>
          <p:cNvSpPr txBox="1"/>
          <p:nvPr>
            <p:ph idx="2" type="body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2" name="Google Shape;572;p80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73" name="Google Shape;573;p80"/>
          <p:cNvSpPr txBox="1"/>
          <p:nvPr>
            <p:ph idx="4" type="body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74" name="Google Shape;574;p80"/>
          <p:cNvPicPr preferRelativeResize="0"/>
          <p:nvPr/>
        </p:nvPicPr>
        <p:blipFill rotWithShape="1">
          <a:blip r:embed="rId3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text and full height photo dark green">
  <p:cSld name="CUSTOM_11_1_1_1_1_1_1_1_1_1_1_1_1_1_1">
    <p:bg>
      <p:bgPr>
        <a:solidFill>
          <a:srgbClr val="14483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9"/>
          <p:cNvSpPr/>
          <p:nvPr>
            <p:ph idx="2" type="pic"/>
          </p:nvPr>
        </p:nvSpPr>
        <p:spPr>
          <a:xfrm>
            <a:off x="5176875" y="0"/>
            <a:ext cx="4605000" cy="5143500"/>
          </a:xfrm>
          <a:prstGeom prst="roundRect">
            <a:avLst>
              <a:gd fmla="val 1332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. text columns dark blue">
  <p:cSld name="CUSTOM_9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1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7" name="Google Shape;577;p81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78" name="Google Shape;578;p81"/>
          <p:cNvSpPr txBox="1"/>
          <p:nvPr>
            <p:ph idx="2" type="body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9" name="Google Shape;579;p81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80" name="Google Shape;580;p81"/>
          <p:cNvSpPr txBox="1"/>
          <p:nvPr>
            <p:ph idx="4" type="body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81" name="Google Shape;581;p81"/>
          <p:cNvPicPr preferRelativeResize="0"/>
          <p:nvPr/>
        </p:nvPicPr>
        <p:blipFill rotWithShape="1">
          <a:blip r:embed="rId3">
            <a:alphaModFix/>
          </a:blip>
          <a:srcRect b="-5638" l="-1721" r="-2012" t="-5349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statement and image light grey">
  <p:cSld name="CUSTOM_10_1">
    <p:bg>
      <p:bgPr>
        <a:solidFill>
          <a:srgbClr val="E6E4DB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2"/>
          <p:cNvSpPr txBox="1"/>
          <p:nvPr>
            <p:ph type="title"/>
          </p:nvPr>
        </p:nvSpPr>
        <p:spPr>
          <a:xfrm>
            <a:off x="290086" y="108000"/>
            <a:ext cx="4994714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84" name="Google Shape;584;p82"/>
          <p:cNvSpPr txBox="1"/>
          <p:nvPr>
            <p:ph idx="2" type="title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85" name="Google Shape;585;p82"/>
          <p:cNvSpPr/>
          <p:nvPr>
            <p:ph idx="3" type="pic"/>
          </p:nvPr>
        </p:nvSpPr>
        <p:spPr>
          <a:xfrm>
            <a:off x="2145600" y="1080000"/>
            <a:ext cx="4874400" cy="2980800"/>
          </a:xfrm>
          <a:prstGeom prst="roundRect">
            <a:avLst>
              <a:gd fmla="val 88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statement and image yellow">
  <p:cSld name="CUSTOM_10_1_1">
    <p:bg>
      <p:bgPr>
        <a:solidFill>
          <a:srgbClr val="FFD200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3"/>
          <p:cNvSpPr txBox="1"/>
          <p:nvPr>
            <p:ph type="title"/>
          </p:nvPr>
        </p:nvSpPr>
        <p:spPr>
          <a:xfrm>
            <a:off x="290085" y="108000"/>
            <a:ext cx="4994715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2" type="title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89" name="Google Shape;589;p83"/>
          <p:cNvSpPr/>
          <p:nvPr>
            <p:ph idx="3" type="pic"/>
          </p:nvPr>
        </p:nvSpPr>
        <p:spPr>
          <a:xfrm>
            <a:off x="2145600" y="1080000"/>
            <a:ext cx="4874400" cy="2980800"/>
          </a:xfrm>
          <a:prstGeom prst="roundRect">
            <a:avLst>
              <a:gd fmla="val 88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statement and image orange">
  <p:cSld name="CUSTOM_10_1_1_1">
    <p:bg>
      <p:bgPr>
        <a:solidFill>
          <a:srgbClr val="FD5000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4"/>
          <p:cNvSpPr txBox="1"/>
          <p:nvPr>
            <p:ph type="title"/>
          </p:nvPr>
        </p:nvSpPr>
        <p:spPr>
          <a:xfrm>
            <a:off x="290086" y="108000"/>
            <a:ext cx="4994714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92" name="Google Shape;592;p84"/>
          <p:cNvSpPr txBox="1"/>
          <p:nvPr>
            <p:ph idx="2" type="title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93" name="Google Shape;593;p84"/>
          <p:cNvSpPr/>
          <p:nvPr>
            <p:ph idx="3" type="pic"/>
          </p:nvPr>
        </p:nvSpPr>
        <p:spPr>
          <a:xfrm>
            <a:off x="2145600" y="1080000"/>
            <a:ext cx="4874400" cy="2980800"/>
          </a:xfrm>
          <a:prstGeom prst="roundRect">
            <a:avLst>
              <a:gd fmla="val 88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statement and image light green">
  <p:cSld name="CUSTOM_10_1_1_1_1_1">
    <p:bg>
      <p:bgPr>
        <a:solidFill>
          <a:srgbClr val="78BF26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5"/>
          <p:cNvSpPr txBox="1"/>
          <p:nvPr>
            <p:ph type="title"/>
          </p:nvPr>
        </p:nvSpPr>
        <p:spPr>
          <a:xfrm>
            <a:off x="283779" y="108000"/>
            <a:ext cx="49932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96" name="Google Shape;596;p85"/>
          <p:cNvSpPr txBox="1"/>
          <p:nvPr>
            <p:ph idx="2" type="title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597" name="Google Shape;597;p85"/>
          <p:cNvSpPr/>
          <p:nvPr>
            <p:ph idx="3" type="pic"/>
          </p:nvPr>
        </p:nvSpPr>
        <p:spPr>
          <a:xfrm>
            <a:off x="2145600" y="1080000"/>
            <a:ext cx="4874400" cy="2980800"/>
          </a:xfrm>
          <a:prstGeom prst="roundRect">
            <a:avLst>
              <a:gd fmla="val 88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statement and image warm grey">
  <p:cSld name="CUSTOM_10_1_1_1_1_1_2">
    <p:bg>
      <p:bgPr>
        <a:solidFill>
          <a:srgbClr val="A6A09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6"/>
          <p:cNvSpPr txBox="1"/>
          <p:nvPr>
            <p:ph type="title"/>
          </p:nvPr>
        </p:nvSpPr>
        <p:spPr>
          <a:xfrm>
            <a:off x="290086" y="108000"/>
            <a:ext cx="4994714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00" name="Google Shape;600;p86"/>
          <p:cNvSpPr txBox="1"/>
          <p:nvPr>
            <p:ph idx="2" type="title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01" name="Google Shape;601;p86"/>
          <p:cNvSpPr/>
          <p:nvPr>
            <p:ph idx="3" type="pic"/>
          </p:nvPr>
        </p:nvSpPr>
        <p:spPr>
          <a:xfrm>
            <a:off x="2145600" y="1080000"/>
            <a:ext cx="4874400" cy="2980800"/>
          </a:xfrm>
          <a:prstGeom prst="roundRect">
            <a:avLst>
              <a:gd fmla="val 88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statement and image dark blue">
  <p:cSld name="CUSTOM_10_1_1_1_1_1_1">
    <p:bg>
      <p:bgPr>
        <a:solidFill>
          <a:srgbClr val="001E82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7"/>
          <p:cNvSpPr txBox="1"/>
          <p:nvPr>
            <p:ph type="title"/>
          </p:nvPr>
        </p:nvSpPr>
        <p:spPr>
          <a:xfrm>
            <a:off x="290086" y="108000"/>
            <a:ext cx="4994714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04" name="Google Shape;604;p87"/>
          <p:cNvSpPr txBox="1"/>
          <p:nvPr>
            <p:ph idx="2" type="title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05" name="Google Shape;605;p87"/>
          <p:cNvSpPr/>
          <p:nvPr>
            <p:ph idx="3" type="pic"/>
          </p:nvPr>
        </p:nvSpPr>
        <p:spPr>
          <a:xfrm>
            <a:off x="2145600" y="1080000"/>
            <a:ext cx="4874400" cy="2980800"/>
          </a:xfrm>
          <a:prstGeom prst="roundRect">
            <a:avLst>
              <a:gd fmla="val 88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statement and image dark green">
  <p:cSld name="CUSTOM_10_1_1_1_1_1_1_1_1">
    <p:bg>
      <p:bgPr>
        <a:solidFill>
          <a:srgbClr val="144835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8"/>
          <p:cNvSpPr txBox="1"/>
          <p:nvPr>
            <p:ph type="title"/>
          </p:nvPr>
        </p:nvSpPr>
        <p:spPr>
          <a:xfrm>
            <a:off x="290086" y="108000"/>
            <a:ext cx="4994714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08" name="Google Shape;608;p88"/>
          <p:cNvSpPr txBox="1"/>
          <p:nvPr>
            <p:ph idx="2" type="title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09" name="Google Shape;609;p88"/>
          <p:cNvSpPr/>
          <p:nvPr>
            <p:ph idx="3" type="pic"/>
          </p:nvPr>
        </p:nvSpPr>
        <p:spPr>
          <a:xfrm>
            <a:off x="2145600" y="1080000"/>
            <a:ext cx="4874400" cy="2980800"/>
          </a:xfrm>
          <a:prstGeom prst="roundRect">
            <a:avLst>
              <a:gd fmla="val 88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end slide dark blue">
  <p:cSld name="BLANK_2">
    <p:bg>
      <p:bgPr>
        <a:solidFill>
          <a:srgbClr val="001E82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9"/>
          <p:cNvSpPr txBox="1"/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12" name="Google Shape;612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3" name="Google Shape;613;p89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end slide orange">
  <p:cSld name="BLANK_2_1">
    <p:bg>
      <p:bgPr>
        <a:solidFill>
          <a:srgbClr val="FD5000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0"/>
          <p:cNvSpPr txBox="1"/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16" name="Google Shape;616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7" name="Google Shape;61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left text and multi image warm grey">
  <p:cSld name="CUSTOM_4_1_2_1_1_1_1">
    <p:bg>
      <p:bgPr>
        <a:solidFill>
          <a:srgbClr val="A6A09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787250" y="1024575"/>
            <a:ext cx="2919000" cy="16704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79" name="Google Shape;79;p10"/>
          <p:cNvSpPr/>
          <p:nvPr>
            <p:ph idx="3" type="pic"/>
          </p:nvPr>
        </p:nvSpPr>
        <p:spPr>
          <a:xfrm>
            <a:off x="6940913" y="2135325"/>
            <a:ext cx="2321700" cy="13287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sp>
        <p:nvSpPr>
          <p:cNvPr id="80" name="Google Shape;80;p10"/>
          <p:cNvSpPr/>
          <p:nvPr>
            <p:ph idx="4" type="pic"/>
          </p:nvPr>
        </p:nvSpPr>
        <p:spPr>
          <a:xfrm>
            <a:off x="6262999" y="3237400"/>
            <a:ext cx="2214900" cy="1267500"/>
          </a:xfrm>
          <a:prstGeom prst="roundRect">
            <a:avLst>
              <a:gd fmla="val 12371" name="adj"/>
            </a:avLst>
          </a:prstGeom>
          <a:noFill/>
          <a:ln>
            <a:noFill/>
          </a:ln>
        </p:spPr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end slide yellow">
  <p:cSld name="BLANK_1">
    <p:bg>
      <p:bgPr>
        <a:solidFill>
          <a:srgbClr val="FFD200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1"/>
          <p:cNvSpPr txBox="1"/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20" name="Google Shape;620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1" name="Google Shape;62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end slide dark green">
  <p:cSld name="BLANK_1_1_1">
    <p:bg>
      <p:bgPr>
        <a:solidFill>
          <a:srgbClr val="144835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2"/>
          <p:cNvSpPr txBox="1"/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24" name="Google Shape;624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5" name="Google Shape;625;p92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end slide purple">
  <p:cSld name="BLANK_1_1_1_1">
    <p:bg>
      <p:bgPr>
        <a:solidFill>
          <a:srgbClr val="3C0032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3"/>
          <p:cNvSpPr txBox="1"/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28" name="Google Shape;628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9" name="Google Shape;629;p93"/>
          <p:cNvPicPr preferRelativeResize="0"/>
          <p:nvPr/>
        </p:nvPicPr>
        <p:blipFill rotWithShape="1">
          <a:blip r:embed="rId2">
            <a:alphaModFix/>
          </a:blip>
          <a:srcRect b="-5638" l="-1721" r="-2012" t="-5349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end slide light grey">
  <p:cSld name="BLANK_1_1_1_1_1">
    <p:bg>
      <p:bgPr>
        <a:solidFill>
          <a:srgbClr val="A6A09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4"/>
          <p:cNvSpPr txBox="1"/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632" name="Google Shape;632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3" name="Google Shape;633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end slide light grey">
  <p:cSld name="BLANK_1_1_1_1_1_1">
    <p:bg>
      <p:bgPr>
        <a:solidFill>
          <a:srgbClr val="E6E4DB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7" name="Google Shape;637;p95"/>
          <p:cNvSpPr txBox="1"/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95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94" Type="http://schemas.openxmlformats.org/officeDocument/2006/relationships/slideLayout" Target="../slideLayouts/slideLayout9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b="1" i="0" sz="2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hyperlink" Target="https://www.york.ac.uk/students/work-volunteering-careers/skills/employability-skills/" TargetMode="External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adruk.org/our-mission/our-impact/the-impact-of-higher-education-on-labour-market-earning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mathilde.peron@york.ac.uk" TargetMode="External"/><Relationship Id="rId4" Type="http://schemas.openxmlformats.org/officeDocument/2006/relationships/hyperlink" Target="mailto:yaprak.tavman@york.ac.uk" TargetMode="External"/><Relationship Id="rId5" Type="http://schemas.openxmlformats.org/officeDocument/2006/relationships/hyperlink" Target="https://www.linkedin.com/company/tele-cluster/posts/?feedView=all" TargetMode="External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6"/>
          <p:cNvSpPr txBox="1"/>
          <p:nvPr>
            <p:ph type="title"/>
          </p:nvPr>
        </p:nvSpPr>
        <p:spPr>
          <a:xfrm>
            <a:off x="4248600" y="846300"/>
            <a:ext cx="4735800" cy="21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/>
              <a:t>Embedding Careers in the Curriculum </a:t>
            </a:r>
            <a:endParaRPr/>
          </a:p>
        </p:txBody>
      </p:sp>
      <p:sp>
        <p:nvSpPr>
          <p:cNvPr id="643" name="Google Shape;643;p96"/>
          <p:cNvSpPr txBox="1"/>
          <p:nvPr>
            <p:ph idx="1" type="body"/>
          </p:nvPr>
        </p:nvSpPr>
        <p:spPr>
          <a:xfrm>
            <a:off x="4385550" y="3273800"/>
            <a:ext cx="44619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 of a programme level approach for Economics undergraduates</a:t>
            </a:r>
            <a:endParaRPr/>
          </a:p>
        </p:txBody>
      </p:sp>
      <p:pic>
        <p:nvPicPr>
          <p:cNvPr descr="Decorative - Mountain top" id="644" name="Google Shape;644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620" r="24625" t="0"/>
          <a:stretch/>
        </p:blipFill>
        <p:spPr>
          <a:xfrm>
            <a:off x="-538125" y="0"/>
            <a:ext cx="4605000" cy="5143500"/>
          </a:xfrm>
          <a:prstGeom prst="roundRect">
            <a:avLst>
              <a:gd fmla="val 16667" name="adj"/>
            </a:avLst>
          </a:prstGeom>
        </p:spPr>
      </p:pic>
      <p:sp>
        <p:nvSpPr>
          <p:cNvPr id="645" name="Google Shape;645;p96"/>
          <p:cNvSpPr txBox="1"/>
          <p:nvPr/>
        </p:nvSpPr>
        <p:spPr>
          <a:xfrm>
            <a:off x="7914775" y="4670550"/>
            <a:ext cx="10347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 2025</a:t>
            </a:r>
            <a:endParaRPr sz="12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5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UG1 - York Strengths</a:t>
            </a:r>
            <a:endParaRPr/>
          </a:p>
        </p:txBody>
      </p:sp>
      <p:sp>
        <p:nvSpPr>
          <p:cNvPr id="718" name="Google Shape;718;p105"/>
          <p:cNvSpPr txBox="1"/>
          <p:nvPr>
            <p:ph idx="2" type="body"/>
          </p:nvPr>
        </p:nvSpPr>
        <p:spPr>
          <a:xfrm>
            <a:off x="277325" y="1933200"/>
            <a:ext cx="3834900" cy="12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Data, Evidence and Policy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1st year core module (S2)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230 students</a:t>
            </a:r>
            <a:endParaRPr/>
          </a:p>
        </p:txBody>
      </p:sp>
      <p:sp>
        <p:nvSpPr>
          <p:cNvPr id="719" name="Google Shape;719;p105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</a:t>
            </a:r>
            <a:endParaRPr/>
          </a:p>
        </p:txBody>
      </p:sp>
      <p:pic>
        <p:nvPicPr>
          <p:cNvPr descr="Decorative - Find your Strengths logo" id="720" name="Google Shape;720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250" y="1457475"/>
            <a:ext cx="4735200" cy="1446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85738" rotWithShape="0" algn="bl" dir="8460000" dist="95250">
              <a:srgbClr val="000000">
                <a:alpha val="50000"/>
              </a:srgbClr>
            </a:outerShdw>
          </a:effectLst>
        </p:spPr>
      </p:pic>
      <p:sp>
        <p:nvSpPr>
          <p:cNvPr id="721" name="Google Shape;721;p105"/>
          <p:cNvSpPr txBox="1"/>
          <p:nvPr>
            <p:ph idx="1" type="subTitle"/>
          </p:nvPr>
        </p:nvSpPr>
        <p:spPr>
          <a:xfrm>
            <a:off x="4219250" y="3036425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Activities</a:t>
            </a:r>
            <a:endParaRPr/>
          </a:p>
        </p:txBody>
      </p:sp>
      <p:sp>
        <p:nvSpPr>
          <p:cNvPr id="722" name="Google Shape;722;p105"/>
          <p:cNvSpPr txBox="1"/>
          <p:nvPr>
            <p:ph idx="2" type="body"/>
          </p:nvPr>
        </p:nvSpPr>
        <p:spPr>
          <a:xfrm>
            <a:off x="4380288" y="3512225"/>
            <a:ext cx="4413000" cy="15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Talk from Careers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York Strengths online module + in person workshop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Reflective piece (10%)</a:t>
            </a:r>
            <a:endParaRPr/>
          </a:p>
        </p:txBody>
      </p:sp>
      <p:sp>
        <p:nvSpPr>
          <p:cNvPr id="723" name="Google Shape;723;p105"/>
          <p:cNvSpPr txBox="1"/>
          <p:nvPr/>
        </p:nvSpPr>
        <p:spPr>
          <a:xfrm>
            <a:off x="214375" y="4707425"/>
            <a:ext cx="30153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York Strengths framework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corative - Get involved" id="724" name="Google Shape;724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9138" y="3371533"/>
            <a:ext cx="1870175" cy="11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6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UG2 - HM Treasury PBL task</a:t>
            </a:r>
            <a:endParaRPr/>
          </a:p>
        </p:txBody>
      </p:sp>
      <p:sp>
        <p:nvSpPr>
          <p:cNvPr id="730" name="Google Shape;730;p106"/>
          <p:cNvSpPr txBox="1"/>
          <p:nvPr>
            <p:ph idx="2" type="body"/>
          </p:nvPr>
        </p:nvSpPr>
        <p:spPr>
          <a:xfrm>
            <a:off x="277325" y="1933200"/>
            <a:ext cx="3979500" cy="12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Macroeconomics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2nd year core module (S1)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250 students</a:t>
            </a:r>
            <a:endParaRPr/>
          </a:p>
        </p:txBody>
      </p:sp>
      <p:sp>
        <p:nvSpPr>
          <p:cNvPr id="731" name="Google Shape;731;p106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</a:t>
            </a:r>
            <a:endParaRPr/>
          </a:p>
        </p:txBody>
      </p:sp>
      <p:sp>
        <p:nvSpPr>
          <p:cNvPr id="732" name="Google Shape;732;p106"/>
          <p:cNvSpPr txBox="1"/>
          <p:nvPr>
            <p:ph idx="1" type="subTitle"/>
          </p:nvPr>
        </p:nvSpPr>
        <p:spPr>
          <a:xfrm>
            <a:off x="4219250" y="3036425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Activities</a:t>
            </a:r>
            <a:endParaRPr/>
          </a:p>
        </p:txBody>
      </p:sp>
      <p:sp>
        <p:nvSpPr>
          <p:cNvPr id="733" name="Google Shape;733;p106"/>
          <p:cNvSpPr txBox="1"/>
          <p:nvPr>
            <p:ph idx="2" type="body"/>
          </p:nvPr>
        </p:nvSpPr>
        <p:spPr>
          <a:xfrm>
            <a:off x="4380288" y="3512225"/>
            <a:ext cx="4413000" cy="15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Problem based Learning task designed with HM Treasury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Top 4 teams present to HM T.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Reflective coursework (20%)</a:t>
            </a:r>
            <a:endParaRPr/>
          </a:p>
        </p:txBody>
      </p:sp>
      <p:pic>
        <p:nvPicPr>
          <p:cNvPr descr="Decorative - HM Treasury logo" id="734" name="Google Shape;73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391" y="1590499"/>
            <a:ext cx="2360700" cy="12771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7163" rotWithShape="0" algn="bl" dir="7800000" dist="76200">
              <a:srgbClr val="000000">
                <a:alpha val="50000"/>
              </a:srgbClr>
            </a:outerShdw>
          </a:effectLst>
        </p:spPr>
      </p:pic>
      <p:pic>
        <p:nvPicPr>
          <p:cNvPr descr="Decorative - Gain experience" id="735" name="Google Shape;735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725" y="3565825"/>
            <a:ext cx="1678500" cy="1277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7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UG2 - Employer Challenge</a:t>
            </a:r>
            <a:endParaRPr/>
          </a:p>
        </p:txBody>
      </p:sp>
      <p:sp>
        <p:nvSpPr>
          <p:cNvPr id="741" name="Google Shape;741;p107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</a:t>
            </a:r>
            <a:endParaRPr/>
          </a:p>
        </p:txBody>
      </p:sp>
      <p:sp>
        <p:nvSpPr>
          <p:cNvPr id="742" name="Google Shape;742;p107"/>
          <p:cNvSpPr txBox="1"/>
          <p:nvPr>
            <p:ph idx="2" type="body"/>
          </p:nvPr>
        </p:nvSpPr>
        <p:spPr>
          <a:xfrm>
            <a:off x="314275" y="2044425"/>
            <a:ext cx="3994200" cy="1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Econometric Analysis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2nd year core module (S2)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250 students</a:t>
            </a:r>
            <a:endParaRPr/>
          </a:p>
        </p:txBody>
      </p:sp>
      <p:sp>
        <p:nvSpPr>
          <p:cNvPr id="743" name="Google Shape;743;p107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Activities</a:t>
            </a:r>
            <a:endParaRPr/>
          </a:p>
        </p:txBody>
      </p:sp>
      <p:sp>
        <p:nvSpPr>
          <p:cNvPr id="744" name="Google Shape;744;p107"/>
          <p:cNvSpPr txBox="1"/>
          <p:nvPr>
            <p:ph idx="4" type="body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Case study designed by YHEC (Health Economics Consultancy)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YHEC director presents brief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Group work on case study (10%)</a:t>
            </a:r>
            <a:endParaRPr/>
          </a:p>
        </p:txBody>
      </p:sp>
      <p:pic>
        <p:nvPicPr>
          <p:cNvPr descr="Decorative YHEC logo" id="745" name="Google Shape;745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746" y="3496975"/>
            <a:ext cx="2617500" cy="787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28588" rotWithShape="0" algn="bl" dir="7080000" dist="47625">
              <a:srgbClr val="000000">
                <a:alpha val="50000"/>
              </a:srgbClr>
            </a:outerShdw>
          </a:effectLst>
        </p:spPr>
      </p:pic>
      <p:pic>
        <p:nvPicPr>
          <p:cNvPr descr="Decorative - Apply" id="746" name="Google Shape;746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00" y="3843874"/>
            <a:ext cx="1324500" cy="101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8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Intensity of treatment</a:t>
            </a:r>
            <a:endParaRPr/>
          </a:p>
        </p:txBody>
      </p:sp>
      <p:sp>
        <p:nvSpPr>
          <p:cNvPr id="752" name="Google Shape;752;p108"/>
          <p:cNvSpPr/>
          <p:nvPr/>
        </p:nvSpPr>
        <p:spPr>
          <a:xfrm>
            <a:off x="5054825" y="4382350"/>
            <a:ext cx="3805800" cy="3474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nter"/>
                <a:ea typeface="Inter"/>
                <a:cs typeface="Inter"/>
                <a:sym typeface="Inter"/>
              </a:rPr>
              <a:t>Year 3 cohort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3" name="Google Shape;753;p108"/>
          <p:cNvSpPr/>
          <p:nvPr/>
        </p:nvSpPr>
        <p:spPr>
          <a:xfrm>
            <a:off x="155200" y="2975375"/>
            <a:ext cx="1389300" cy="347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nter"/>
                <a:ea typeface="Inter"/>
                <a:cs typeface="Inter"/>
                <a:sym typeface="Inter"/>
              </a:rPr>
              <a:t>Year 1 cohort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4" name="Google Shape;754;p108"/>
          <p:cNvSpPr/>
          <p:nvPr/>
        </p:nvSpPr>
        <p:spPr>
          <a:xfrm>
            <a:off x="1611025" y="3678875"/>
            <a:ext cx="4899600" cy="3474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Year 2 cohort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corative - York Strengths logo" id="755" name="Google Shape;755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025" y="2141250"/>
            <a:ext cx="1564500" cy="477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85738" rotWithShape="0" algn="bl" dir="8460000" dist="95250">
              <a:srgbClr val="000000">
                <a:alpha val="50000"/>
              </a:srgbClr>
            </a:outerShdw>
          </a:effectLst>
        </p:spPr>
      </p:pic>
      <p:pic>
        <p:nvPicPr>
          <p:cNvPr descr="Decorative - HM Treasury logo" id="756" name="Google Shape;756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823" y="1990425"/>
            <a:ext cx="1162500" cy="628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7163" rotWithShape="0" algn="bl" dir="7800000" dist="76200">
              <a:srgbClr val="000000">
                <a:alpha val="50000"/>
              </a:srgbClr>
            </a:outerShdw>
          </a:effectLst>
        </p:spPr>
      </p:pic>
      <p:pic>
        <p:nvPicPr>
          <p:cNvPr descr="Decorative - YHEC logo" id="757" name="Google Shape;757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025" y="2128312"/>
            <a:ext cx="1564500" cy="470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28588" rotWithShape="0" algn="bl" dir="7080000" dist="47625">
              <a:srgbClr val="000000">
                <a:alpha val="50000"/>
              </a:srgbClr>
            </a:outerShdw>
          </a:effectLst>
        </p:spPr>
      </p:pic>
      <p:sp>
        <p:nvSpPr>
          <p:cNvPr id="758" name="Google Shape;758;p108"/>
          <p:cNvSpPr txBox="1"/>
          <p:nvPr/>
        </p:nvSpPr>
        <p:spPr>
          <a:xfrm>
            <a:off x="314275" y="1531500"/>
            <a:ext cx="29265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44835"/>
                </a:solidFill>
                <a:latin typeface="Inter"/>
                <a:ea typeface="Inter"/>
                <a:cs typeface="Inter"/>
                <a:sym typeface="Inter"/>
              </a:rPr>
              <a:t>UG1</a:t>
            </a:r>
            <a:endParaRPr b="1" sz="1800">
              <a:solidFill>
                <a:srgbClr val="1448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9" name="Google Shape;759;p108"/>
          <p:cNvSpPr txBox="1"/>
          <p:nvPr/>
        </p:nvSpPr>
        <p:spPr>
          <a:xfrm>
            <a:off x="3431750" y="1494550"/>
            <a:ext cx="29829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44835"/>
                </a:solidFill>
                <a:latin typeface="Inter"/>
                <a:ea typeface="Inter"/>
                <a:cs typeface="Inter"/>
                <a:sym typeface="Inter"/>
              </a:rPr>
              <a:t>UG2</a:t>
            </a:r>
            <a:endParaRPr b="1" sz="1800">
              <a:solidFill>
                <a:srgbClr val="1448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0" name="Google Shape;760;p108"/>
          <p:cNvSpPr txBox="1"/>
          <p:nvPr/>
        </p:nvSpPr>
        <p:spPr>
          <a:xfrm>
            <a:off x="6362875" y="1531500"/>
            <a:ext cx="24978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44835"/>
                </a:solidFill>
                <a:latin typeface="Inter"/>
                <a:ea typeface="Inter"/>
                <a:cs typeface="Inter"/>
                <a:sym typeface="Inter"/>
              </a:rPr>
              <a:t>UG3</a:t>
            </a:r>
            <a:endParaRPr b="1" sz="1800">
              <a:solidFill>
                <a:srgbClr val="1448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1" name="Google Shape;761;p108"/>
          <p:cNvSpPr/>
          <p:nvPr/>
        </p:nvSpPr>
        <p:spPr>
          <a:xfrm>
            <a:off x="198550" y="4382375"/>
            <a:ext cx="4856400" cy="34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2" name="Google Shape;762;p108"/>
          <p:cNvSpPr/>
          <p:nvPr/>
        </p:nvSpPr>
        <p:spPr>
          <a:xfrm>
            <a:off x="155200" y="3678875"/>
            <a:ext cx="1455900" cy="34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9"/>
          <p:cNvSpPr txBox="1"/>
          <p:nvPr>
            <p:ph type="title"/>
          </p:nvPr>
        </p:nvSpPr>
        <p:spPr>
          <a:xfrm>
            <a:off x="574875" y="564384"/>
            <a:ext cx="473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</a:t>
            </a:r>
            <a:endParaRPr/>
          </a:p>
        </p:txBody>
      </p:sp>
      <p:sp>
        <p:nvSpPr>
          <p:cNvPr id="768" name="Google Shape;768;p109"/>
          <p:cNvSpPr txBox="1"/>
          <p:nvPr>
            <p:ph idx="1" type="body"/>
          </p:nvPr>
        </p:nvSpPr>
        <p:spPr>
          <a:xfrm>
            <a:off x="574875" y="1891425"/>
            <a:ext cx="4461900" cy="24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Preliminary results</a:t>
            </a:r>
            <a:endParaRPr/>
          </a:p>
        </p:txBody>
      </p:sp>
      <p:pic>
        <p:nvPicPr>
          <p:cNvPr descr="Decorative - arrow" id="769" name="Google Shape;769;p109" title="william-zvWxlTd3IP0-unsplash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19" l="0" r="0" t="22852"/>
          <a:stretch/>
        </p:blipFill>
        <p:spPr>
          <a:xfrm>
            <a:off x="5455975" y="1118175"/>
            <a:ext cx="3295800" cy="37110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10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</a:t>
            </a:r>
            <a:endParaRPr/>
          </a:p>
        </p:txBody>
      </p:sp>
      <p:sp>
        <p:nvSpPr>
          <p:cNvPr id="775" name="Google Shape;775;p110"/>
          <p:cNvSpPr txBox="1"/>
          <p:nvPr>
            <p:ph idx="1" type="subTitle"/>
          </p:nvPr>
        </p:nvSpPr>
        <p:spPr>
          <a:xfrm>
            <a:off x="5096375" y="1479950"/>
            <a:ext cx="3126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</a:t>
            </a:r>
            <a:endParaRPr/>
          </a:p>
        </p:txBody>
      </p:sp>
      <p:sp>
        <p:nvSpPr>
          <p:cNvPr id="776" name="Google Shape;776;p110"/>
          <p:cNvSpPr txBox="1"/>
          <p:nvPr>
            <p:ph idx="2" type="body"/>
          </p:nvPr>
        </p:nvSpPr>
        <p:spPr>
          <a:xfrm>
            <a:off x="314275" y="1800550"/>
            <a:ext cx="38349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Ethical approval secured for surveys and focus groups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Anonymous survey sent in March/April 2025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-GB" sz="1800">
                <a:solidFill>
                  <a:srgbClr val="999999"/>
                </a:solidFill>
              </a:rPr>
              <a:t>Additional wave in March/April 2026</a:t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-GB" sz="1800">
                <a:solidFill>
                  <a:srgbClr val="999999"/>
                </a:solidFill>
              </a:rPr>
              <a:t>Focus groups in 25/26</a:t>
            </a:r>
            <a:endParaRPr sz="1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77" name="Google Shape;777;p110"/>
          <p:cNvGraphicFramePr/>
          <p:nvPr/>
        </p:nvGraphicFramePr>
        <p:xfrm>
          <a:off x="5096375" y="206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{D28BEECD-8D31-45E1-B8D0-5A5AEB718D6A}</a:tableStyleId>
              </a:tblPr>
              <a:tblGrid>
                <a:gridCol w="1072250"/>
                <a:gridCol w="816950"/>
                <a:gridCol w="816950"/>
                <a:gridCol w="8169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N=126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Year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Year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Year 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All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n=49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n=47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n=30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Male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63%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70%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63%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White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75%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67%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Treated*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n=43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78" name="Google Shape;778;p110"/>
          <p:cNvSpPr txBox="1"/>
          <p:nvPr/>
        </p:nvSpPr>
        <p:spPr>
          <a:xfrm>
            <a:off x="6037700" y="46927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*</a:t>
            </a:r>
            <a:r>
              <a:rPr lang="en-GB" sz="9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“Treated”: participated in all three interventions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1"/>
          <p:cNvSpPr txBox="1"/>
          <p:nvPr>
            <p:ph type="title"/>
          </p:nvPr>
        </p:nvSpPr>
        <p:spPr>
          <a:xfrm>
            <a:off x="292100" y="14280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Economics curriculum and Confidence in graduate outcomes</a:t>
            </a:r>
            <a:endParaRPr sz="3000"/>
          </a:p>
        </p:txBody>
      </p:sp>
      <p:sp>
        <p:nvSpPr>
          <p:cNvPr id="784" name="Google Shape;784;p111"/>
          <p:cNvSpPr txBox="1"/>
          <p:nvPr/>
        </p:nvSpPr>
        <p:spPr>
          <a:xfrm>
            <a:off x="3488125" y="4683225"/>
            <a:ext cx="53874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“Treated”: participated in all three interventions</a:t>
            </a:r>
            <a:endParaRPr sz="9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Two-sample test of proportions p-values: 0.14, 0.01, 0.7, 0.7 </a:t>
            </a:r>
            <a:endParaRPr sz="9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5" name="Google Shape;785;p111"/>
          <p:cNvSpPr txBox="1"/>
          <p:nvPr>
            <p:ph idx="4" type="body"/>
          </p:nvPr>
        </p:nvSpPr>
        <p:spPr>
          <a:xfrm>
            <a:off x="147800" y="1707025"/>
            <a:ext cx="2332800" cy="33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Better </a:t>
            </a:r>
            <a:r>
              <a:rPr b="1" lang="en-GB" sz="1800">
                <a:solidFill>
                  <a:srgbClr val="274E13"/>
                </a:solidFill>
              </a:rPr>
              <a:t>confidence in career prospects</a:t>
            </a:r>
            <a:endParaRPr b="1" sz="18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No effect in terms of </a:t>
            </a:r>
            <a:r>
              <a:rPr b="1" lang="en-GB" sz="1800">
                <a:solidFill>
                  <a:srgbClr val="274E13"/>
                </a:solidFill>
              </a:rPr>
              <a:t>“real world applications”</a:t>
            </a:r>
            <a:endParaRPr b="1" sz="18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74E1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Could it be a cohort effect?</a:t>
            </a:r>
            <a:endParaRPr sz="1800"/>
          </a:p>
        </p:txBody>
      </p:sp>
      <p:pic>
        <p:nvPicPr>
          <p:cNvPr descr="Bar chart - students' perceptions treated vs non-treated" id="786" name="Google Shape;786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250" y="1392675"/>
            <a:ext cx="6138326" cy="33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12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Students’ feedback on interventions</a:t>
            </a:r>
            <a:endParaRPr sz="3000"/>
          </a:p>
        </p:txBody>
      </p:sp>
      <p:sp>
        <p:nvSpPr>
          <p:cNvPr id="792" name="Google Shape;792;p112"/>
          <p:cNvSpPr txBox="1"/>
          <p:nvPr>
            <p:ph idx="4" type="body"/>
          </p:nvPr>
        </p:nvSpPr>
        <p:spPr>
          <a:xfrm>
            <a:off x="6473725" y="1837500"/>
            <a:ext cx="23328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 </a:t>
            </a:r>
            <a:r>
              <a:rPr b="1" lang="en-GB" sz="1800">
                <a:solidFill>
                  <a:srgbClr val="274E13"/>
                </a:solidFill>
              </a:rPr>
              <a:t>programme level approach</a:t>
            </a:r>
            <a:r>
              <a:rPr lang="en-GB" sz="1800"/>
              <a:t> (higher intensity of treatment) provides better results than a one-off activity</a:t>
            </a:r>
            <a:endParaRPr sz="1800"/>
          </a:p>
        </p:txBody>
      </p:sp>
      <p:pic>
        <p:nvPicPr>
          <p:cNvPr descr="Bar chart - students' perceptions of interventions Year 2 vs Year 3" id="793" name="Google Shape;793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00" y="1478675"/>
            <a:ext cx="5967181" cy="345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13"/>
          <p:cNvSpPr txBox="1"/>
          <p:nvPr>
            <p:ph type="title"/>
          </p:nvPr>
        </p:nvSpPr>
        <p:spPr>
          <a:xfrm>
            <a:off x="314275" y="187150"/>
            <a:ext cx="6881400" cy="10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But… worse returns for non-white students?</a:t>
            </a:r>
            <a:endParaRPr sz="3000"/>
          </a:p>
        </p:txBody>
      </p:sp>
      <p:sp>
        <p:nvSpPr>
          <p:cNvPr id="799" name="Google Shape;799;p113"/>
          <p:cNvSpPr txBox="1"/>
          <p:nvPr/>
        </p:nvSpPr>
        <p:spPr>
          <a:xfrm>
            <a:off x="120475" y="4772775"/>
            <a:ext cx="5387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Two-sample test of proportions p-values: 0.12, 0.25, 0.17, 0.13</a:t>
            </a:r>
            <a:endParaRPr sz="9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0" name="Google Shape;800;p113"/>
          <p:cNvSpPr txBox="1"/>
          <p:nvPr>
            <p:ph idx="4" type="body"/>
          </p:nvPr>
        </p:nvSpPr>
        <p:spPr>
          <a:xfrm>
            <a:off x="6621525" y="1704475"/>
            <a:ext cx="23328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Non-white </a:t>
            </a:r>
            <a:r>
              <a:rPr lang="en-GB" sz="1800"/>
              <a:t>students seem to </a:t>
            </a:r>
            <a:r>
              <a:rPr b="1" lang="en-GB" sz="1800">
                <a:solidFill>
                  <a:srgbClr val="274E13"/>
                </a:solidFill>
              </a:rPr>
              <a:t>value these initiatives less</a:t>
            </a:r>
            <a:r>
              <a:rPr lang="en-GB" sz="1800"/>
              <a:t> than white students</a:t>
            </a:r>
            <a:endParaRPr sz="18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L</a:t>
            </a:r>
            <a:r>
              <a:rPr lang="en-GB" sz="1600"/>
              <a:t>ow sample size (n=12)</a:t>
            </a:r>
            <a:endParaRPr sz="1600"/>
          </a:p>
        </p:txBody>
      </p:sp>
      <p:pic>
        <p:nvPicPr>
          <p:cNvPr descr="Bar chart - students' perceptions of interventions by ethnicity" id="801" name="Google Shape;801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4050"/>
            <a:ext cx="6187715" cy="32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4"/>
          <p:cNvSpPr txBox="1"/>
          <p:nvPr>
            <p:ph type="title"/>
          </p:nvPr>
        </p:nvSpPr>
        <p:spPr>
          <a:xfrm>
            <a:off x="314275" y="187150"/>
            <a:ext cx="6881400" cy="10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Better returns for female and non-binary students?</a:t>
            </a:r>
            <a:endParaRPr sz="3000"/>
          </a:p>
        </p:txBody>
      </p:sp>
      <p:sp>
        <p:nvSpPr>
          <p:cNvPr id="807" name="Google Shape;807;p114"/>
          <p:cNvSpPr txBox="1"/>
          <p:nvPr/>
        </p:nvSpPr>
        <p:spPr>
          <a:xfrm>
            <a:off x="3431225" y="4772775"/>
            <a:ext cx="5387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Two-sample test of proportions p-values: 0.31, 0.16, 0.5, 0.2</a:t>
            </a:r>
            <a:endParaRPr sz="9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8" name="Google Shape;808;p114"/>
          <p:cNvSpPr txBox="1"/>
          <p:nvPr>
            <p:ph idx="4" type="body"/>
          </p:nvPr>
        </p:nvSpPr>
        <p:spPr>
          <a:xfrm>
            <a:off x="118250" y="1689700"/>
            <a:ext cx="23328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Female and non-binary students seem to </a:t>
            </a:r>
            <a:r>
              <a:rPr b="1" lang="en-GB" sz="1800">
                <a:solidFill>
                  <a:srgbClr val="274E13"/>
                </a:solidFill>
              </a:rPr>
              <a:t>value these initiatives slightly more</a:t>
            </a:r>
            <a:r>
              <a:rPr lang="en-GB" sz="1800"/>
              <a:t> than male students</a:t>
            </a:r>
            <a:endParaRPr sz="18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Low sample size (n=13)</a:t>
            </a:r>
            <a:endParaRPr sz="1600"/>
          </a:p>
        </p:txBody>
      </p:sp>
      <p:pic>
        <p:nvPicPr>
          <p:cNvPr descr="Bar chart - students' perceptions of interventions by gender" id="809" name="Google Shape;80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350" y="1453175"/>
            <a:ext cx="6039775" cy="32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7"/>
          <p:cNvSpPr txBox="1"/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 the slides</a:t>
            </a:r>
            <a:endParaRPr/>
          </a:p>
        </p:txBody>
      </p:sp>
      <p:pic>
        <p:nvPicPr>
          <p:cNvPr id="651" name="Google Shape;651;p97" title="QR_DEE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25" y="831700"/>
            <a:ext cx="3631200" cy="3631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15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Qualitative feedback</a:t>
            </a:r>
            <a:endParaRPr/>
          </a:p>
        </p:txBody>
      </p:sp>
      <p:sp>
        <p:nvSpPr>
          <p:cNvPr id="815" name="Google Shape;815;p115"/>
          <p:cNvSpPr/>
          <p:nvPr/>
        </p:nvSpPr>
        <p:spPr>
          <a:xfrm>
            <a:off x="432525" y="3562000"/>
            <a:ext cx="6211200" cy="128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7080000" dist="1428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Inter"/>
                <a:ea typeface="Inter"/>
                <a:cs typeface="Inter"/>
                <a:sym typeface="Inter"/>
              </a:rPr>
              <a:t>Modules such as DEP and EA have helped me develop skills with its coursework focused approach. Other </a:t>
            </a:r>
            <a:r>
              <a:rPr b="1" lang="en-GB" sz="16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modules tend to be more theoretical</a:t>
            </a:r>
            <a:r>
              <a:rPr lang="en-GB" sz="1600">
                <a:latin typeface="Inter"/>
                <a:ea typeface="Inter"/>
                <a:cs typeface="Inter"/>
                <a:sym typeface="Inter"/>
              </a:rPr>
              <a:t> and do not allow us to gain real-life skills. </a:t>
            </a:r>
            <a:endParaRPr sz="1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6" name="Google Shape;816;p115"/>
          <p:cNvSpPr/>
          <p:nvPr/>
        </p:nvSpPr>
        <p:spPr>
          <a:xfrm>
            <a:off x="2009175" y="1537326"/>
            <a:ext cx="6322200" cy="156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 dir="750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Inter"/>
                <a:ea typeface="Inter"/>
                <a:cs typeface="Inter"/>
                <a:sym typeface="Inter"/>
              </a:rPr>
              <a:t>I have found that the integration of employability has been very useful when doing </a:t>
            </a:r>
            <a:r>
              <a:rPr b="1" lang="en-GB" sz="16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interviews for internships</a:t>
            </a:r>
            <a:r>
              <a:rPr lang="en-GB" sz="1600">
                <a:latin typeface="Inter"/>
                <a:ea typeface="Inter"/>
                <a:cs typeface="Inter"/>
                <a:sym typeface="Inter"/>
              </a:rPr>
              <a:t> and opportunities as I gain key skills such as teamworking and communication in particular. I gain a lot of key skills and gain good experiences that I can </a:t>
            </a:r>
            <a:r>
              <a:rPr b="1" lang="en-GB" sz="16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go into detail and talk about</a:t>
            </a:r>
            <a:r>
              <a:rPr lang="en-GB" sz="1600">
                <a:latin typeface="Inter"/>
                <a:ea typeface="Inter"/>
                <a:cs typeface="Inter"/>
                <a:sym typeface="Inter"/>
              </a:rPr>
              <a:t>.</a:t>
            </a:r>
            <a:endParaRPr sz="1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16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Qualitative feedback</a:t>
            </a:r>
            <a:endParaRPr/>
          </a:p>
        </p:txBody>
      </p:sp>
      <p:sp>
        <p:nvSpPr>
          <p:cNvPr id="822" name="Google Shape;822;p116"/>
          <p:cNvSpPr/>
          <p:nvPr/>
        </p:nvSpPr>
        <p:spPr>
          <a:xfrm>
            <a:off x="314275" y="1631850"/>
            <a:ext cx="6354900" cy="155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328613" rotWithShape="0" algn="bl" dir="76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Inter"/>
                <a:ea typeface="Inter"/>
                <a:cs typeface="Inter"/>
                <a:sym typeface="Inter"/>
              </a:rPr>
              <a:t>I really do appreciate the intent of integrating employability within the curriculum, however I feel there are some improvements that could be made. a) perhaps giving students a </a:t>
            </a:r>
            <a:r>
              <a:rPr b="1" lang="en-GB" sz="16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choice with tasks [...] </a:t>
            </a:r>
            <a:r>
              <a:rPr lang="en-GB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b) collaborating with the investment and</a:t>
            </a:r>
            <a:r>
              <a:rPr b="1" lang="en-GB" sz="16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 finance society, trading society</a:t>
            </a:r>
            <a:endParaRPr b="1" sz="1600">
              <a:solidFill>
                <a:srgbClr val="274E1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2403825" y="3603125"/>
            <a:ext cx="6075000" cy="133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 dir="720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Inter"/>
                <a:ea typeface="Inter"/>
                <a:cs typeface="Inter"/>
                <a:sym typeface="Inter"/>
              </a:rPr>
              <a:t>I would say a big thing many of my peers struggle with is </a:t>
            </a:r>
            <a:r>
              <a:rPr b="1" lang="en-GB" sz="16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interview technique and application processes</a:t>
            </a:r>
            <a:r>
              <a:rPr lang="en-GB" sz="1600">
                <a:latin typeface="Inter"/>
                <a:ea typeface="Inter"/>
                <a:cs typeface="Inter"/>
                <a:sym typeface="Inter"/>
              </a:rPr>
              <a:t>, when it comes to employability, I would argue this is more important than explicit knowledge about the field</a:t>
            </a:r>
            <a:endParaRPr sz="1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17"/>
          <p:cNvSpPr txBox="1"/>
          <p:nvPr>
            <p:ph type="title"/>
          </p:nvPr>
        </p:nvSpPr>
        <p:spPr>
          <a:xfrm>
            <a:off x="574875" y="564384"/>
            <a:ext cx="473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Takeaways</a:t>
            </a:r>
            <a:endParaRPr/>
          </a:p>
        </p:txBody>
      </p:sp>
      <p:sp>
        <p:nvSpPr>
          <p:cNvPr id="829" name="Google Shape;829;p117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further discussion </a:t>
            </a:r>
            <a:endParaRPr/>
          </a:p>
        </p:txBody>
      </p:sp>
      <p:pic>
        <p:nvPicPr>
          <p:cNvPr descr="Decorative - light bulb" id="830" name="Google Shape;830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403" r="20403" t="0"/>
          <a:stretch/>
        </p:blipFill>
        <p:spPr>
          <a:xfrm>
            <a:off x="5536350" y="1144975"/>
            <a:ext cx="3295800" cy="37110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18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Takeaways</a:t>
            </a:r>
            <a:endParaRPr/>
          </a:p>
        </p:txBody>
      </p:sp>
      <p:sp>
        <p:nvSpPr>
          <p:cNvPr id="836" name="Google Shape;836;p118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Preliminary conclusions</a:t>
            </a:r>
            <a:endParaRPr/>
          </a:p>
        </p:txBody>
      </p:sp>
      <p:sp>
        <p:nvSpPr>
          <p:cNvPr id="837" name="Google Shape;837;p118"/>
          <p:cNvSpPr txBox="1"/>
          <p:nvPr>
            <p:ph idx="2" type="body"/>
          </p:nvPr>
        </p:nvSpPr>
        <p:spPr>
          <a:xfrm>
            <a:off x="220500" y="2044425"/>
            <a:ext cx="45039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Evidence of </a:t>
            </a:r>
            <a:r>
              <a:rPr b="1" lang="en-GB" sz="1800">
                <a:solidFill>
                  <a:srgbClr val="274E13"/>
                </a:solidFill>
              </a:rPr>
              <a:t>“employability paradox”</a:t>
            </a:r>
            <a:r>
              <a:rPr lang="en-GB" sz="1800"/>
              <a:t> 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>
                <a:solidFill>
                  <a:srgbClr val="274E13"/>
                </a:solidFill>
              </a:rPr>
              <a:t>Positive impact</a:t>
            </a:r>
            <a:r>
              <a:rPr lang="en-GB" sz="1800"/>
              <a:t> of embedding careers in the curriculum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 sz="1800"/>
              <a:t>Potential gender and ethnicity </a:t>
            </a:r>
            <a:r>
              <a:rPr b="1" lang="en-GB" sz="1800">
                <a:solidFill>
                  <a:srgbClr val="274E13"/>
                </a:solidFill>
              </a:rPr>
              <a:t>gaps</a:t>
            </a:r>
            <a:r>
              <a:rPr lang="en-GB" sz="1800"/>
              <a:t> in perceptions of graduate outcomes</a:t>
            </a:r>
            <a:endParaRPr sz="1800"/>
          </a:p>
        </p:txBody>
      </p:sp>
      <p:sp>
        <p:nvSpPr>
          <p:cNvPr id="838" name="Google Shape;838;p118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839" name="Google Shape;839;p118"/>
          <p:cNvSpPr txBox="1"/>
          <p:nvPr>
            <p:ph idx="4" type="body"/>
          </p:nvPr>
        </p:nvSpPr>
        <p:spPr>
          <a:xfrm>
            <a:off x="4818175" y="2044425"/>
            <a:ext cx="39885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Additional </a:t>
            </a:r>
            <a:r>
              <a:rPr b="1" lang="en-GB" sz="1800">
                <a:solidFill>
                  <a:srgbClr val="274E13"/>
                </a:solidFill>
              </a:rPr>
              <a:t>waves</a:t>
            </a:r>
            <a:r>
              <a:rPr lang="en-GB" sz="1800"/>
              <a:t> to control for cohort effect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b="1" lang="en-GB" sz="1800">
                <a:solidFill>
                  <a:srgbClr val="274E13"/>
                </a:solidFill>
              </a:rPr>
              <a:t>Focus groups </a:t>
            </a:r>
            <a:r>
              <a:rPr lang="en-GB" sz="1800"/>
              <a:t>to explore gender and ethnicity gaps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19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845" name="Google Shape;845;p119"/>
          <p:cNvSpPr txBox="1"/>
          <p:nvPr>
            <p:ph idx="2" type="body"/>
          </p:nvPr>
        </p:nvSpPr>
        <p:spPr>
          <a:xfrm>
            <a:off x="3442375" y="2265500"/>
            <a:ext cx="5290800" cy="18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strategies have you tried or are you curious to try to bridge the gap between academic and employability skills? </a:t>
            </a:r>
            <a:endParaRPr/>
          </a:p>
        </p:txBody>
      </p:sp>
      <p:sp>
        <p:nvSpPr>
          <p:cNvPr id="846" name="Google Shape;846;p119"/>
          <p:cNvSpPr/>
          <p:nvPr/>
        </p:nvSpPr>
        <p:spPr>
          <a:xfrm>
            <a:off x="702075" y="1914025"/>
            <a:ext cx="2209500" cy="1729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…</a:t>
            </a:r>
            <a:endParaRPr sz="6000">
              <a:solidFill>
                <a:srgbClr val="274E1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20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852" name="Google Shape;852;p120"/>
          <p:cNvSpPr txBox="1"/>
          <p:nvPr>
            <p:ph idx="4" type="body"/>
          </p:nvPr>
        </p:nvSpPr>
        <p:spPr>
          <a:xfrm>
            <a:off x="314275" y="1428275"/>
            <a:ext cx="8707500" cy="3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Britton, J., Van Der Erve, L., Belfield, C., Vignoles, A., Dickson, M., Zhu, Y., Walker, I., Dearden, L., Sibieta, L. and Buscha, F., 2022. How much does degree choice matter?. </a:t>
            </a:r>
            <a:r>
              <a:rPr i="1" lang="en-GB" sz="1400"/>
              <a:t>Labour Economics</a:t>
            </a:r>
            <a:r>
              <a:rPr lang="en-GB" sz="1400"/>
              <a:t>, </a:t>
            </a:r>
            <a:r>
              <a:rPr i="1" lang="en-GB" sz="1400"/>
              <a:t>79</a:t>
            </a:r>
            <a:r>
              <a:rPr lang="en-GB" sz="1400"/>
              <a:t>, p.102268.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https://www.adruk.org/our-mission/our-impact/the-impact-of-higher-education-on-labour-market-earnings/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Bridgstock, R., Grant-Iramu, M. and McAlpine, A., 2019. Integrating career development learning into the curriculum: Collaboration with the careers service for employability. Journal of Teaching and Learning for Graduate Employability, 10(1), pp.56-72.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Flynn, S., Levett, A. and Baines, J., 2022. Working towards Equitable Outcomes for All through Embedding Activities in the Curriculum. The SAGE Handbook of Graduate Employability, p.268.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Tavman et al (2024) Facilitators' handbook for a PBL module in Macroeconomic Analysis and Policy - Economics Network Teaching Ideas https://economicsnetwork.ac.uk/showcase/tavman_pbl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21"/>
          <p:cNvSpPr txBox="1"/>
          <p:nvPr>
            <p:ph type="title"/>
          </p:nvPr>
        </p:nvSpPr>
        <p:spPr>
          <a:xfrm>
            <a:off x="574875" y="564384"/>
            <a:ext cx="473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858" name="Google Shape;858;p121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hlinkClick r:id="rId3"/>
              </a:rPr>
              <a:t>mathilde.peron@york.ac.uk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hlinkClick r:id="rId4"/>
              </a:rPr>
              <a:t>yaprak.tavman@york.ac.uk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TELE Cluster</a:t>
            </a:r>
            <a:r>
              <a:rPr lang="en-GB"/>
              <a:t> - find us on LinkedIn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121"/>
          <p:cNvSpPr txBox="1"/>
          <p:nvPr/>
        </p:nvSpPr>
        <p:spPr>
          <a:xfrm>
            <a:off x="6147413" y="1268950"/>
            <a:ext cx="2239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Access the slides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60" name="Google Shape;860;p121" title="QR_DEE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7475" y="1958400"/>
            <a:ext cx="2496900" cy="2496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8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Hello!</a:t>
            </a:r>
            <a:endParaRPr/>
          </a:p>
        </p:txBody>
      </p:sp>
      <p:sp>
        <p:nvSpPr>
          <p:cNvPr id="657" name="Google Shape;657;p98"/>
          <p:cNvSpPr txBox="1"/>
          <p:nvPr>
            <p:ph idx="2" type="body"/>
          </p:nvPr>
        </p:nvSpPr>
        <p:spPr>
          <a:xfrm>
            <a:off x="314275" y="2044425"/>
            <a:ext cx="37725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Senior Lecturer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University of York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Applied </a:t>
            </a:r>
            <a:r>
              <a:rPr lang="en-GB" sz="1400"/>
              <a:t>Econometrics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Health Economics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T&amp;L interests: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Active learning, No Gaps, Employability skills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Economics Network Associate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TELE Cluster</a:t>
            </a:r>
            <a:endParaRPr sz="1400"/>
          </a:p>
        </p:txBody>
      </p:sp>
      <p:sp>
        <p:nvSpPr>
          <p:cNvPr id="658" name="Google Shape;658;p98"/>
          <p:cNvSpPr txBox="1"/>
          <p:nvPr>
            <p:ph idx="1" type="subTitle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Mathilde Péron</a:t>
            </a:r>
            <a:endParaRPr/>
          </a:p>
        </p:txBody>
      </p:sp>
      <p:sp>
        <p:nvSpPr>
          <p:cNvPr id="659" name="Google Shape;659;p98"/>
          <p:cNvSpPr txBox="1"/>
          <p:nvPr>
            <p:ph idx="3" type="subTitle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Yaprak Tavman</a:t>
            </a:r>
            <a:endParaRPr/>
          </a:p>
        </p:txBody>
      </p:sp>
      <p:sp>
        <p:nvSpPr>
          <p:cNvPr id="660" name="Google Shape;660;p98"/>
          <p:cNvSpPr txBox="1"/>
          <p:nvPr>
            <p:ph idx="4" type="body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Lecturer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University of York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Macroeconomics                              Financial Markets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T&amp;L interests: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Diversifying and Decolonising the curriculum, No Gaps, Problem-based Learning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/>
              <a:t>TELE Cluster</a:t>
            </a:r>
            <a:endParaRPr sz="1400"/>
          </a:p>
        </p:txBody>
      </p:sp>
      <p:pic>
        <p:nvPicPr>
          <p:cNvPr id="661" name="Google Shape;661;p98" title="Mathilde_profilepic.jpg"/>
          <p:cNvPicPr preferRelativeResize="0"/>
          <p:nvPr/>
        </p:nvPicPr>
        <p:blipFill rotWithShape="1">
          <a:blip r:embed="rId3">
            <a:alphaModFix/>
          </a:blip>
          <a:srcRect b="0" l="10742" r="10734" t="0"/>
          <a:stretch/>
        </p:blipFill>
        <p:spPr>
          <a:xfrm>
            <a:off x="3007775" y="1767950"/>
            <a:ext cx="953400" cy="1517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214313" rotWithShape="0" algn="bl" dir="7620000" dist="114300">
              <a:srgbClr val="000000">
                <a:alpha val="50000"/>
              </a:srgbClr>
            </a:outerShdw>
          </a:effectLst>
        </p:spPr>
      </p:pic>
      <p:pic>
        <p:nvPicPr>
          <p:cNvPr descr="Photo - Yaprak Tavman" id="662" name="Google Shape;662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1350" y="1789225"/>
            <a:ext cx="1054200" cy="14751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28588" rotWithShape="0" algn="bl" dir="7500000" dist="857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9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a nutshell</a:t>
            </a:r>
            <a:endParaRPr/>
          </a:p>
        </p:txBody>
      </p:sp>
      <p:sp>
        <p:nvSpPr>
          <p:cNvPr id="668" name="Google Shape;668;p99"/>
          <p:cNvSpPr txBox="1"/>
          <p:nvPr>
            <p:ph idx="1" type="subTitle"/>
          </p:nvPr>
        </p:nvSpPr>
        <p:spPr>
          <a:xfrm>
            <a:off x="325225" y="1385500"/>
            <a:ext cx="74034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Embedding employability in the curriculum</a:t>
            </a:r>
            <a:endParaRPr sz="2000"/>
          </a:p>
        </p:txBody>
      </p:sp>
      <p:sp>
        <p:nvSpPr>
          <p:cNvPr id="669" name="Google Shape;669;p99"/>
          <p:cNvSpPr txBox="1"/>
          <p:nvPr>
            <p:ph idx="2" type="body"/>
          </p:nvPr>
        </p:nvSpPr>
        <p:spPr>
          <a:xfrm>
            <a:off x="314275" y="1801750"/>
            <a:ext cx="8553000" cy="9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Three initiatives embedded in </a:t>
            </a:r>
            <a:r>
              <a:rPr b="1" lang="en-GB" sz="1800">
                <a:solidFill>
                  <a:srgbClr val="274E13"/>
                </a:solidFill>
              </a:rPr>
              <a:t>core modules</a:t>
            </a:r>
            <a:r>
              <a:rPr lang="en-GB" sz="1800"/>
              <a:t> aimed at </a:t>
            </a:r>
            <a:r>
              <a:rPr b="1" lang="en-GB" sz="1800">
                <a:solidFill>
                  <a:srgbClr val="274E13"/>
                </a:solidFill>
              </a:rPr>
              <a:t>undergraduate economics students </a:t>
            </a:r>
            <a:r>
              <a:rPr lang="en-GB" sz="1800"/>
              <a:t>at University of York</a:t>
            </a:r>
            <a:endParaRPr sz="1800"/>
          </a:p>
        </p:txBody>
      </p:sp>
      <p:sp>
        <p:nvSpPr>
          <p:cNvPr id="670" name="Google Shape;670;p99"/>
          <p:cNvSpPr txBox="1"/>
          <p:nvPr>
            <p:ph idx="1" type="subTitle"/>
          </p:nvPr>
        </p:nvSpPr>
        <p:spPr>
          <a:xfrm>
            <a:off x="325225" y="3857750"/>
            <a:ext cx="74034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Evaluation</a:t>
            </a:r>
            <a:endParaRPr sz="2000"/>
          </a:p>
        </p:txBody>
      </p:sp>
      <p:sp>
        <p:nvSpPr>
          <p:cNvPr id="671" name="Google Shape;671;p99"/>
          <p:cNvSpPr txBox="1"/>
          <p:nvPr>
            <p:ph idx="1" type="subTitle"/>
          </p:nvPr>
        </p:nvSpPr>
        <p:spPr>
          <a:xfrm>
            <a:off x="325225" y="2571750"/>
            <a:ext cx="74034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Objectives</a:t>
            </a:r>
            <a:endParaRPr sz="2000"/>
          </a:p>
        </p:txBody>
      </p:sp>
      <p:sp>
        <p:nvSpPr>
          <p:cNvPr id="672" name="Google Shape;672;p99"/>
          <p:cNvSpPr txBox="1"/>
          <p:nvPr>
            <p:ph idx="2" type="body"/>
          </p:nvPr>
        </p:nvSpPr>
        <p:spPr>
          <a:xfrm>
            <a:off x="314275" y="4283550"/>
            <a:ext cx="8553000" cy="9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Evidence of “</a:t>
            </a:r>
            <a:r>
              <a:rPr b="1" lang="en-GB" sz="1800">
                <a:solidFill>
                  <a:srgbClr val="274E13"/>
                </a:solidFill>
              </a:rPr>
              <a:t>employability paradox</a:t>
            </a:r>
            <a:r>
              <a:rPr lang="en-GB" sz="1800"/>
              <a:t>”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>
                <a:solidFill>
                  <a:srgbClr val="274E13"/>
                </a:solidFill>
              </a:rPr>
              <a:t>Positive impact </a:t>
            </a:r>
            <a:r>
              <a:rPr lang="en-GB" sz="1800"/>
              <a:t>of initiatives… with a few caveats </a:t>
            </a:r>
            <a:endParaRPr sz="1800"/>
          </a:p>
        </p:txBody>
      </p:sp>
      <p:sp>
        <p:nvSpPr>
          <p:cNvPr id="673" name="Google Shape;673;p99"/>
          <p:cNvSpPr txBox="1"/>
          <p:nvPr/>
        </p:nvSpPr>
        <p:spPr>
          <a:xfrm>
            <a:off x="269025" y="3047550"/>
            <a:ext cx="81903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en-GB" sz="18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b="1" lang="en-GB" sz="18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onnect academic knowledge </a:t>
            </a:r>
            <a:r>
              <a:rPr lang="en-GB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with students’ career aspirations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lang="en-GB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Ensure </a:t>
            </a:r>
            <a:r>
              <a:rPr b="1" lang="en-GB" sz="1800">
                <a:solidFill>
                  <a:srgbClr val="274E13"/>
                </a:solidFill>
                <a:latin typeface="Inter"/>
                <a:ea typeface="Inter"/>
                <a:cs typeface="Inter"/>
                <a:sym typeface="Inter"/>
              </a:rPr>
              <a:t>equitable access </a:t>
            </a:r>
            <a:r>
              <a:rPr lang="en-GB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 career development opportunities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0"/>
          <p:cNvSpPr txBox="1"/>
          <p:nvPr>
            <p:ph type="title"/>
          </p:nvPr>
        </p:nvSpPr>
        <p:spPr>
          <a:xfrm>
            <a:off x="574875" y="617959"/>
            <a:ext cx="473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679" name="Google Shape;679;p100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Bridging the gaps</a:t>
            </a:r>
            <a:endParaRPr/>
          </a:p>
        </p:txBody>
      </p:sp>
      <p:pic>
        <p:nvPicPr>
          <p:cNvPr descr="Decorative - platform &quot;mind the gap&quot;" id="680" name="Google Shape;680;p100" title="rob-thompson-omUf5OUJxXc-unsplash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534" r="18856" t="0"/>
          <a:stretch/>
        </p:blipFill>
        <p:spPr>
          <a:xfrm>
            <a:off x="5576525" y="1118200"/>
            <a:ext cx="3295800" cy="37110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1"/>
          <p:cNvSpPr txBox="1"/>
          <p:nvPr>
            <p:ph type="title"/>
          </p:nvPr>
        </p:nvSpPr>
        <p:spPr>
          <a:xfrm>
            <a:off x="343825" y="238875"/>
            <a:ext cx="6881400" cy="10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The employability </a:t>
            </a:r>
            <a:r>
              <a:rPr lang="en-GB" sz="2800"/>
              <a:t>skills</a:t>
            </a:r>
            <a:r>
              <a:rPr lang="en-GB" sz="2800"/>
              <a:t> paradox</a:t>
            </a:r>
            <a:endParaRPr sz="2800"/>
          </a:p>
        </p:txBody>
      </p:sp>
      <p:sp>
        <p:nvSpPr>
          <p:cNvPr id="686" name="Google Shape;686;p101"/>
          <p:cNvSpPr txBox="1"/>
          <p:nvPr/>
        </p:nvSpPr>
        <p:spPr>
          <a:xfrm>
            <a:off x="403675" y="1526100"/>
            <a:ext cx="8092200" cy="3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Students’ perceptions </a:t>
            </a:r>
            <a:endParaRPr b="1"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●"/>
            </a:pPr>
            <a:r>
              <a:rPr b="1" lang="en-GB" sz="1500">
                <a:solidFill>
                  <a:srgbClr val="144835"/>
                </a:solidFill>
                <a:latin typeface="Inter"/>
                <a:ea typeface="Inter"/>
                <a:cs typeface="Inter"/>
                <a:sym typeface="Inter"/>
              </a:rPr>
              <a:t>They don’t feel confident</a:t>
            </a: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in translating academic knowledge into skills valued by employers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●"/>
            </a:pPr>
            <a:r>
              <a:rPr b="1" lang="en-GB" sz="1500">
                <a:solidFill>
                  <a:srgbClr val="144835"/>
                </a:solidFill>
                <a:latin typeface="Inter"/>
                <a:ea typeface="Inter"/>
                <a:cs typeface="Inter"/>
                <a:sym typeface="Inter"/>
              </a:rPr>
              <a:t>Increasingly diverse UG cohorts </a:t>
            </a: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equity issues?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Graduate outcomes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●"/>
            </a:pPr>
            <a:r>
              <a:rPr b="1" lang="en-GB" sz="1500">
                <a:solidFill>
                  <a:srgbClr val="144835"/>
                </a:solidFill>
                <a:latin typeface="Inter"/>
                <a:ea typeface="Inter"/>
                <a:cs typeface="Inter"/>
                <a:sym typeface="Inter"/>
              </a:rPr>
              <a:t>94% of our students</a:t>
            </a: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go on to work and/or study 15 months after graduation 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(source: Graduate Outcomes Survey)</a:t>
            </a:r>
            <a:endParaRPr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●"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Lifetime returns estimated over £500k for male Economics students, £300k for female students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(Britton, 2022)</a:t>
            </a:r>
            <a:endParaRPr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2"/>
          <p:cNvSpPr txBox="1"/>
          <p:nvPr>
            <p:ph type="title"/>
          </p:nvPr>
        </p:nvSpPr>
        <p:spPr>
          <a:xfrm>
            <a:off x="329050" y="1723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Embedding employability 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in the Curriculum</a:t>
            </a:r>
            <a:endParaRPr sz="3100"/>
          </a:p>
        </p:txBody>
      </p:sp>
      <p:sp>
        <p:nvSpPr>
          <p:cNvPr id="692" name="Google Shape;692;p102"/>
          <p:cNvSpPr txBox="1"/>
          <p:nvPr>
            <p:ph idx="2" type="body"/>
          </p:nvPr>
        </p:nvSpPr>
        <p:spPr>
          <a:xfrm>
            <a:off x="4556475" y="1544625"/>
            <a:ext cx="4341600" cy="3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Expected </a:t>
            </a:r>
            <a:r>
              <a:rPr b="1" lang="en-GB" sz="1700"/>
              <a:t>Outcomes</a:t>
            </a:r>
            <a:endParaRPr b="1" sz="17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Developing student </a:t>
            </a:r>
            <a:r>
              <a:rPr b="1" lang="en-GB" sz="1500">
                <a:solidFill>
                  <a:srgbClr val="144835"/>
                </a:solidFill>
              </a:rPr>
              <a:t>self awareness</a:t>
            </a:r>
            <a:endParaRPr b="1" sz="1500">
              <a:solidFill>
                <a:srgbClr val="144835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>
                <a:solidFill>
                  <a:srgbClr val="144835"/>
                </a:solidFill>
              </a:rPr>
              <a:t>Reducing gaps</a:t>
            </a:r>
            <a:r>
              <a:rPr lang="en-GB" sz="1500"/>
              <a:t> in career confidence and graduate outcomes </a:t>
            </a:r>
            <a:r>
              <a:rPr lang="en-GB" sz="1000"/>
              <a:t>(Flynn et al, 2022)</a:t>
            </a:r>
            <a:endParaRPr sz="10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Supporting students to </a:t>
            </a:r>
            <a:r>
              <a:rPr b="1" lang="en-GB" sz="1500">
                <a:solidFill>
                  <a:srgbClr val="0C343D"/>
                </a:solidFill>
              </a:rPr>
              <a:t>make links</a:t>
            </a:r>
            <a:r>
              <a:rPr lang="en-GB" sz="1500"/>
              <a:t> between academic study and their futures </a:t>
            </a:r>
            <a:r>
              <a:rPr lang="en-GB" sz="1000"/>
              <a:t>(Bridgstock et al, 2019)</a:t>
            </a:r>
            <a:endParaRPr sz="10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Integrating authentic </a:t>
            </a:r>
            <a:r>
              <a:rPr b="1" lang="en-GB" sz="1500">
                <a:solidFill>
                  <a:srgbClr val="144835"/>
                </a:solidFill>
              </a:rPr>
              <a:t>work related experiences</a:t>
            </a:r>
            <a:endParaRPr b="1" sz="1500">
              <a:solidFill>
                <a:srgbClr val="144835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Designing </a:t>
            </a:r>
            <a:r>
              <a:rPr b="1" lang="en-GB" sz="1500">
                <a:solidFill>
                  <a:srgbClr val="144835"/>
                </a:solidFill>
              </a:rPr>
              <a:t>authentic and reflective assessments</a:t>
            </a:r>
            <a:endParaRPr b="1" sz="1500">
              <a:solidFill>
                <a:srgbClr val="144835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Including alumni and employer voices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descr="Graphic representation of three dimensions of Employability in the curriculum: Get involved, Gain experience, Apply" id="693" name="Google Shape;693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75" y="1359775"/>
            <a:ext cx="4374374" cy="37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02"/>
          <p:cNvSpPr txBox="1"/>
          <p:nvPr/>
        </p:nvSpPr>
        <p:spPr>
          <a:xfrm>
            <a:off x="51725" y="4846125"/>
            <a:ext cx="1189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UoY Careers</a:t>
            </a:r>
            <a:endParaRPr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03"/>
          <p:cNvSpPr txBox="1"/>
          <p:nvPr>
            <p:ph type="title"/>
          </p:nvPr>
        </p:nvSpPr>
        <p:spPr>
          <a:xfrm>
            <a:off x="574875" y="564384"/>
            <a:ext cx="473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Interventions</a:t>
            </a:r>
            <a:endParaRPr/>
          </a:p>
        </p:txBody>
      </p:sp>
      <p:sp>
        <p:nvSpPr>
          <p:cNvPr id="700" name="Google Shape;700;p103"/>
          <p:cNvSpPr txBox="1"/>
          <p:nvPr>
            <p:ph idx="1" type="body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programme level approach</a:t>
            </a:r>
            <a:endParaRPr/>
          </a:p>
        </p:txBody>
      </p:sp>
      <p:pic>
        <p:nvPicPr>
          <p:cNvPr descr="Decorative - traffic cone" id="701" name="Google Shape;701;p103" title="tusik-only-4S5HNDVUeqw-unsplash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595" r="5595" t="0"/>
          <a:stretch/>
        </p:blipFill>
        <p:spPr>
          <a:xfrm>
            <a:off x="5536350" y="1144975"/>
            <a:ext cx="3295800" cy="37110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04"/>
          <p:cNvSpPr txBox="1"/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Programme level approach</a:t>
            </a:r>
            <a:endParaRPr/>
          </a:p>
        </p:txBody>
      </p:sp>
      <p:sp>
        <p:nvSpPr>
          <p:cNvPr id="707" name="Google Shape;707;p104"/>
          <p:cNvSpPr txBox="1"/>
          <p:nvPr>
            <p:ph idx="2" type="body"/>
          </p:nvPr>
        </p:nvSpPr>
        <p:spPr>
          <a:xfrm>
            <a:off x="585300" y="1504700"/>
            <a:ext cx="8284800" cy="11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Year 1</a:t>
            </a:r>
            <a:r>
              <a:rPr lang="en-GB" sz="1800"/>
              <a:t> - Semester 2  </a:t>
            </a:r>
            <a:r>
              <a:rPr b="1" lang="en-GB" sz="1800"/>
              <a:t>York Strengths</a:t>
            </a:r>
            <a:endParaRPr b="1"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Year 2 - Semester 1  </a:t>
            </a:r>
            <a:r>
              <a:rPr b="1" lang="en-GB" sz="1800"/>
              <a:t>HM Treasury </a:t>
            </a:r>
            <a:r>
              <a:rPr lang="en-GB" sz="1800"/>
              <a:t>Problem-based learning (PBL) Task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Year 2 - Semester 2 Econometric Analysis </a:t>
            </a:r>
            <a:r>
              <a:rPr b="1" lang="en-GB" sz="1800"/>
              <a:t>Employer Challenge</a:t>
            </a:r>
            <a:endParaRPr b="1" sz="1800"/>
          </a:p>
        </p:txBody>
      </p:sp>
      <p:sp>
        <p:nvSpPr>
          <p:cNvPr id="708" name="Google Shape;708;p104"/>
          <p:cNvSpPr txBox="1"/>
          <p:nvPr>
            <p:ph idx="3" type="subTitle"/>
          </p:nvPr>
        </p:nvSpPr>
        <p:spPr>
          <a:xfrm>
            <a:off x="164775" y="2805850"/>
            <a:ext cx="410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Aims and Objectives</a:t>
            </a:r>
            <a:endParaRPr/>
          </a:p>
        </p:txBody>
      </p:sp>
      <p:sp>
        <p:nvSpPr>
          <p:cNvPr id="709" name="Google Shape;709;p104"/>
          <p:cNvSpPr txBox="1"/>
          <p:nvPr>
            <p:ph idx="4" type="body"/>
          </p:nvPr>
        </p:nvSpPr>
        <p:spPr>
          <a:xfrm>
            <a:off x="331350" y="3281650"/>
            <a:ext cx="8481300" cy="1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Supporting students to </a:t>
            </a:r>
            <a:r>
              <a:rPr b="1" lang="en-GB" sz="1600">
                <a:solidFill>
                  <a:srgbClr val="274E13"/>
                </a:solidFill>
              </a:rPr>
              <a:t>connect academic theories and concepts </a:t>
            </a:r>
            <a:r>
              <a:rPr lang="en-GB" sz="1600"/>
              <a:t>with their future career aspirations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Designing assessments that are both authentic to professional contexts and encourage reflective thinking</a:t>
            </a:r>
            <a:endParaRPr sz="1600">
              <a:solidFill>
                <a:srgbClr val="666666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Reducing disparities among students, ensuring </a:t>
            </a:r>
            <a:r>
              <a:rPr b="1" lang="en-GB" sz="1600">
                <a:solidFill>
                  <a:srgbClr val="274E13"/>
                </a:solidFill>
              </a:rPr>
              <a:t>equitable access</a:t>
            </a:r>
            <a:r>
              <a:rPr lang="en-GB" sz="1600"/>
              <a:t> to career development opportunities and improved </a:t>
            </a:r>
            <a:r>
              <a:rPr b="1" lang="en-GB" sz="1600">
                <a:solidFill>
                  <a:srgbClr val="274E13"/>
                </a:solidFill>
              </a:rPr>
              <a:t>confidence in graduate transitions</a:t>
            </a:r>
            <a:r>
              <a:rPr lang="en-GB" sz="1600"/>
              <a:t>.</a:t>
            </a:r>
            <a:endParaRPr sz="2500"/>
          </a:p>
        </p:txBody>
      </p:sp>
      <p:sp>
        <p:nvSpPr>
          <p:cNvPr id="710" name="Google Shape;710;p104"/>
          <p:cNvSpPr/>
          <p:nvPr/>
        </p:nvSpPr>
        <p:spPr>
          <a:xfrm>
            <a:off x="501800" y="1602775"/>
            <a:ext cx="361800" cy="230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D20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1" name="Google Shape;711;p104"/>
          <p:cNvSpPr/>
          <p:nvPr/>
        </p:nvSpPr>
        <p:spPr>
          <a:xfrm>
            <a:off x="501800" y="1995238"/>
            <a:ext cx="361800" cy="230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B5394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2" name="Google Shape;712;p104"/>
          <p:cNvSpPr/>
          <p:nvPr/>
        </p:nvSpPr>
        <p:spPr>
          <a:xfrm>
            <a:off x="501800" y="2400550"/>
            <a:ext cx="361800" cy="230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8BF26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nd template">
  <a:themeElements>
    <a:clrScheme name="Simple Light">
      <a:dk1>
        <a:srgbClr val="000000"/>
      </a:dk1>
      <a:lt1>
        <a:srgbClr val="FFFFFF"/>
      </a:lt1>
      <a:dk2>
        <a:srgbClr val="A6A091"/>
      </a:dk2>
      <a:lt2>
        <a:srgbClr val="EEEEEE"/>
      </a:lt2>
      <a:accent1>
        <a:srgbClr val="FD5000"/>
      </a:accent1>
      <a:accent2>
        <a:srgbClr val="FFD200"/>
      </a:accent2>
      <a:accent3>
        <a:srgbClr val="78BF26"/>
      </a:accent3>
      <a:accent4>
        <a:srgbClr val="00C2DE"/>
      </a:accent4>
      <a:accent5>
        <a:srgbClr val="001E82"/>
      </a:accent5>
      <a:accent6>
        <a:srgbClr val="3C003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