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11309350" cy="201041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Palatino Linotype" panose="02040502050505030304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18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fJF7Rr/EIfz/f2g78G4zzWhCg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6"/>
      </p:cViewPr>
      <p:guideLst>
        <p:guide pos="281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885250" y="1507800"/>
            <a:ext cx="7539925" cy="753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130925" y="9549425"/>
            <a:ext cx="9047475" cy="904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1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4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7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Both?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:notes"/>
          <p:cNvSpPr txBox="1">
            <a:spLocks noGrp="1"/>
          </p:cNvSpPr>
          <p:nvPr>
            <p:ph type="body" idx="1"/>
          </p:nvPr>
        </p:nvSpPr>
        <p:spPr>
          <a:xfrm>
            <a:off x="1130925" y="9549425"/>
            <a:ext cx="9047475" cy="9046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250" y="1507800"/>
            <a:ext cx="7539925" cy="753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3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5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7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8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76238" y="2513013"/>
            <a:ext cx="12061826" cy="6784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9:notes"/>
          <p:cNvSpPr txBox="1">
            <a:spLocks noGrp="1"/>
          </p:cNvSpPr>
          <p:nvPr>
            <p:ph type="body" idx="1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white_opt1">
  <p:cSld name="Cover Slide_white_opt1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92535" y="361"/>
            <a:ext cx="3851465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0"/>
          <p:cNvSpPr txBox="1">
            <a:spLocks noGrp="1"/>
          </p:cNvSpPr>
          <p:nvPr>
            <p:ph type="title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275"/>
              <a:buFont typeface="Arial"/>
              <a:buNone/>
              <a:defRPr sz="3275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" name="Google Shape;10;p20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394" y="324909"/>
            <a:ext cx="4135674" cy="27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white_opt5_1">
  <p:cSld name="Cover Slide_white_opt5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9" descr="People walking in front of a building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9552" y="0"/>
            <a:ext cx="358444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9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9"/>
          <p:cNvSpPr/>
          <p:nvPr/>
        </p:nvSpPr>
        <p:spPr>
          <a:xfrm>
            <a:off x="5399047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275"/>
              <a:buFont typeface="Arial"/>
              <a:buNone/>
              <a:defRPr sz="3275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5" name="Google Shape;65;p29"/>
          <p:cNvSpPr>
            <a:spLocks noGrp="1"/>
          </p:cNvSpPr>
          <p:nvPr>
            <p:ph type="pic" idx="2"/>
          </p:nvPr>
        </p:nvSpPr>
        <p:spPr>
          <a:xfrm>
            <a:off x="5554547" y="0"/>
            <a:ext cx="3589452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green_opt5">
  <p:cSld name="Cover Slide_green_opt5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/>
          <p:nvPr/>
        </p:nvSpPr>
        <p:spPr>
          <a:xfrm>
            <a:off x="1" y="0"/>
            <a:ext cx="5401549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30"/>
          <p:cNvSpPr>
            <a:spLocks noGrp="1"/>
          </p:cNvSpPr>
          <p:nvPr>
            <p:ph type="pic" idx="2"/>
          </p:nvPr>
        </p:nvSpPr>
        <p:spPr>
          <a:xfrm>
            <a:off x="5554548" y="0"/>
            <a:ext cx="358945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/>
          <p:nvPr/>
        </p:nvSpPr>
        <p:spPr>
          <a:xfrm>
            <a:off x="5401549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0" name="Google Shape;70;p30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sz="3275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sz="145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white_opt6_3">
  <p:cSld name="Cover Slide_white_opt6_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/>
          <p:nvPr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275"/>
              <a:buFont typeface="Arial"/>
              <a:buNone/>
              <a:defRPr sz="3275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pic>
        <p:nvPicPr>
          <p:cNvPr id="77" name="Google Shape;77;p31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1"/>
          <p:cNvSpPr>
            <a:spLocks noGrp="1"/>
          </p:cNvSpPr>
          <p:nvPr>
            <p:ph type="pic" idx="2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green_opt6">
  <p:cSld name="Cover Slide_green_opt6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/>
          <p:nvPr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1" name="Google Shape;81;p3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2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sz="3275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/>
          <p:nvPr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32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sz="145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5" name="Google Shape;85;p32"/>
          <p:cNvSpPr>
            <a:spLocks noGrp="1"/>
          </p:cNvSpPr>
          <p:nvPr>
            <p:ph type="pic" idx="2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white_opt1_2">
  <p:cSld name="Divider Slide_white_opt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/>
          <p:nvPr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600"/>
              <a:buFont typeface="Arial"/>
              <a:buNone/>
              <a:defRPr sz="3600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pic>
        <p:nvPicPr>
          <p:cNvPr id="90" name="Google Shape;90;p33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3"/>
          <p:cNvSpPr>
            <a:spLocks noGrp="1"/>
          </p:cNvSpPr>
          <p:nvPr>
            <p:ph type="pic" idx="2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green_opt1_3">
  <p:cSld name="Divider Slide_green_opt1_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/>
          <p:nvPr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94" name="Google Shape;94;p3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4"/>
          <p:cNvSpPr/>
          <p:nvPr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34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sz="145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2"/>
              <a:buFont typeface="Arial"/>
              <a:buNone/>
              <a:defRPr sz="4002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>
            <a:spLocks noGrp="1"/>
          </p:cNvSpPr>
          <p:nvPr>
            <p:ph type="pic" idx="2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white_opt2">
  <p:cSld name="Divider Slide_white_opt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/>
          <p:nvPr/>
        </p:nvSpPr>
        <p:spPr>
          <a:xfrm>
            <a:off x="7953599" y="4443894"/>
            <a:ext cx="763925" cy="48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76" lvl="0" indent="0" algn="l" rtl="0">
              <a:lnSpc>
                <a:spcPct val="87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28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endParaRPr sz="1228" b="0" i="0">
              <a:latin typeface="Arial"/>
              <a:ea typeface="Arial"/>
              <a:cs typeface="Arial"/>
              <a:sym typeface="Arial"/>
            </a:endParaRPr>
          </a:p>
          <a:p>
            <a:pPr marL="5776" lvl="0" indent="0" algn="l" rtl="0">
              <a:lnSpc>
                <a:spcPct val="1065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28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ofGalway.ie</a:t>
            </a:r>
            <a:endParaRPr sz="1228" b="0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4002"/>
              <a:buFont typeface="Arial"/>
              <a:buNone/>
              <a:defRPr sz="4002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3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78981" y="181"/>
            <a:ext cx="4965019" cy="5143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5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5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green_opt2">
  <p:cSld name="Divider Slide_green_opt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6"/>
          <p:cNvSpPr/>
          <p:nvPr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7" name="Google Shape;107;p3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6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2"/>
              <a:buFont typeface="Arial"/>
              <a:buNone/>
              <a:defRPr sz="4002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3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2630" y="7729"/>
            <a:ext cx="5021370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6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sz="145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white_opt3_2">
  <p:cSld name="Divider Slide_white_opt3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1"/>
            <a:ext cx="9144000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7"/>
          <p:cNvSpPr>
            <a:spLocks noGrp="1"/>
          </p:cNvSpPr>
          <p:nvPr>
            <p:ph type="pic" idx="2"/>
          </p:nvPr>
        </p:nvSpPr>
        <p:spPr>
          <a:xfrm>
            <a:off x="6358413" y="0"/>
            <a:ext cx="2284287" cy="1929656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37"/>
          <p:cNvSpPr/>
          <p:nvPr/>
        </p:nvSpPr>
        <p:spPr>
          <a:xfrm>
            <a:off x="7979920" y="0"/>
            <a:ext cx="196510" cy="1687159"/>
          </a:xfrm>
          <a:custGeom>
            <a:avLst/>
            <a:gdLst/>
            <a:ahLst/>
            <a:cxnLst/>
            <a:rect l="l" t="t" r="r" b="b"/>
            <a:pathLst>
              <a:path w="432048" h="3709667" extrusionOk="0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7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4002"/>
              <a:buFont typeface="Arial"/>
              <a:buNone/>
              <a:defRPr sz="4002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6" name="Google Shape;116;p37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7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green_opt3_1">
  <p:cSld name="Divider Slide_green_opt3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1"/>
            <a:ext cx="9144000" cy="5143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8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8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2"/>
              <a:buFont typeface="Arial"/>
              <a:buNone/>
              <a:defRPr sz="4002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sz="145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3" name="Google Shape;123;p38"/>
          <p:cNvSpPr>
            <a:spLocks noGrp="1"/>
          </p:cNvSpPr>
          <p:nvPr>
            <p:ph type="pic" idx="2"/>
          </p:nvPr>
        </p:nvSpPr>
        <p:spPr>
          <a:xfrm>
            <a:off x="6355593" y="0"/>
            <a:ext cx="2284287" cy="1929656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8"/>
          <p:cNvSpPr/>
          <p:nvPr/>
        </p:nvSpPr>
        <p:spPr>
          <a:xfrm>
            <a:off x="7972223" y="0"/>
            <a:ext cx="196510" cy="1687159"/>
          </a:xfrm>
          <a:custGeom>
            <a:avLst/>
            <a:gdLst/>
            <a:ahLst/>
            <a:cxnLst/>
            <a:rect l="l" t="t" r="r" b="b"/>
            <a:pathLst>
              <a:path w="432048" h="3709667" extrusionOk="0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Slide_opt1">
  <p:cSld name="Text Only Slide_opt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/>
          <p:nvPr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 extrusionOk="0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390120" y="470470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sz="3002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1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5871" y="4483509"/>
            <a:ext cx="1214304" cy="7991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992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435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73"/>
              <a:buFont typeface="Arial"/>
              <a:buChar char="•"/>
              <a:defRPr sz="1273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7942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092"/>
              <a:buFont typeface="Arial"/>
              <a:buChar char="•"/>
              <a:defRPr sz="1092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6385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910"/>
              <a:buFont typeface="Arial"/>
              <a:buChar char="•"/>
              <a:defRPr sz="910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green_opt3">
  <p:cSld name="Divider Slide_green_opt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9"/>
          <p:cNvSpPr/>
          <p:nvPr/>
        </p:nvSpPr>
        <p:spPr>
          <a:xfrm>
            <a:off x="0" y="289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27" name="Google Shape;127;p39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442" y="1285928"/>
            <a:ext cx="3014998" cy="371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9"/>
          <p:cNvSpPr txBox="1">
            <a:spLocks noGrp="1"/>
          </p:cNvSpPr>
          <p:nvPr>
            <p:ph type="title"/>
          </p:nvPr>
        </p:nvSpPr>
        <p:spPr>
          <a:xfrm>
            <a:off x="1296841" y="1253515"/>
            <a:ext cx="3477146" cy="212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546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sz="3275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546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39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9"/>
          <p:cNvSpPr/>
          <p:nvPr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s and Tables">
  <p:cSld name="Charts and Table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0"/>
          <p:cNvSpPr/>
          <p:nvPr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 extrusionOk="0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DCA5"/>
              </a:solidFill>
            </a:endParaRPr>
          </a:p>
        </p:txBody>
      </p:sp>
      <p:sp>
        <p:nvSpPr>
          <p:cNvPr id="133" name="Google Shape;133;p40"/>
          <p:cNvSpPr txBox="1">
            <a:spLocks noGrp="1"/>
          </p:cNvSpPr>
          <p:nvPr>
            <p:ph type="title"/>
          </p:nvPr>
        </p:nvSpPr>
        <p:spPr>
          <a:xfrm>
            <a:off x="390120" y="470470"/>
            <a:ext cx="6226717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sz="3002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4" name="Google Shape;134;p40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9108" y="101243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0"/>
          <p:cNvSpPr txBox="1">
            <a:spLocks noGrp="1"/>
          </p:cNvSpPr>
          <p:nvPr>
            <p:ph type="body" idx="1"/>
          </p:nvPr>
        </p:nvSpPr>
        <p:spPr>
          <a:xfrm>
            <a:off x="424547" y="1187520"/>
            <a:ext cx="8235197" cy="357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992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435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73"/>
              <a:buFont typeface="Arial"/>
              <a:buChar char="•"/>
              <a:defRPr sz="1273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7942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092"/>
              <a:buFont typeface="Arial"/>
              <a:buChar char="•"/>
              <a:defRPr sz="1092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6385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910"/>
              <a:buFont typeface="Arial"/>
              <a:buChar char="•"/>
              <a:defRPr sz="910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1"/>
          <p:cNvSpPr/>
          <p:nvPr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 extrusionOk="0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DCA5"/>
              </a:solidFill>
            </a:endParaRPr>
          </a:p>
        </p:txBody>
      </p:sp>
      <p:sp>
        <p:nvSpPr>
          <p:cNvPr id="138" name="Google Shape;138;p41"/>
          <p:cNvSpPr txBox="1">
            <a:spLocks noGrp="1"/>
          </p:cNvSpPr>
          <p:nvPr>
            <p:ph type="title"/>
          </p:nvPr>
        </p:nvSpPr>
        <p:spPr>
          <a:xfrm>
            <a:off x="390120" y="470470"/>
            <a:ext cx="6226717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sz="3002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41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9108" y="101243"/>
            <a:ext cx="1642925" cy="108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2"/>
          <p:cNvSpPr/>
          <p:nvPr/>
        </p:nvSpPr>
        <p:spPr>
          <a:xfrm>
            <a:off x="0" y="289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 extrusionOk="0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1DCA5"/>
              </a:solidFill>
            </a:endParaRPr>
          </a:p>
        </p:txBody>
      </p:sp>
      <p:sp>
        <p:nvSpPr>
          <p:cNvPr id="142" name="Google Shape;142;p42"/>
          <p:cNvSpPr txBox="1">
            <a:spLocks noGrp="1"/>
          </p:cNvSpPr>
          <p:nvPr>
            <p:ph type="title"/>
          </p:nvPr>
        </p:nvSpPr>
        <p:spPr>
          <a:xfrm>
            <a:off x="390120" y="470470"/>
            <a:ext cx="6226717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sz="3002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42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9108" y="101243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2"/>
          <p:cNvSpPr>
            <a:spLocks noGrp="1"/>
          </p:cNvSpPr>
          <p:nvPr>
            <p:ph type="pic" idx="2"/>
          </p:nvPr>
        </p:nvSpPr>
        <p:spPr>
          <a:xfrm>
            <a:off x="5554548" y="1425525"/>
            <a:ext cx="3589452" cy="3719281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42"/>
          <p:cNvSpPr/>
          <p:nvPr/>
        </p:nvSpPr>
        <p:spPr>
          <a:xfrm>
            <a:off x="5430645" y="1425525"/>
            <a:ext cx="123903" cy="3717686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Slide_opt2">
  <p:cSld name="Text Only Slide_opt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3"/>
          <p:cNvSpPr/>
          <p:nvPr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 extrusionOk="0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43"/>
          <p:cNvSpPr txBox="1">
            <a:spLocks noGrp="1"/>
          </p:cNvSpPr>
          <p:nvPr>
            <p:ph type="body" idx="1"/>
          </p:nvPr>
        </p:nvSpPr>
        <p:spPr>
          <a:xfrm>
            <a:off x="424547" y="2141468"/>
            <a:ext cx="8235197" cy="254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992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435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73"/>
              <a:buFont typeface="Arial"/>
              <a:buChar char="•"/>
              <a:defRPr sz="1273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7942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092"/>
              <a:buFont typeface="Arial"/>
              <a:buChar char="•"/>
              <a:defRPr sz="1092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6385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910"/>
              <a:buFont typeface="Arial"/>
              <a:buChar char="•"/>
              <a:defRPr sz="910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9" name="Google Shape;149;p43"/>
          <p:cNvSpPr txBox="1">
            <a:spLocks noGrp="1"/>
          </p:cNvSpPr>
          <p:nvPr>
            <p:ph type="title"/>
          </p:nvPr>
        </p:nvSpPr>
        <p:spPr>
          <a:xfrm>
            <a:off x="390120" y="1299192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sz="3002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0" name="Google Shape;150;p43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 Slide_opt3">
  <p:cSld name="Text Only Slide_opt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4"/>
          <p:cNvSpPr/>
          <p:nvPr/>
        </p:nvSpPr>
        <p:spPr>
          <a:xfrm>
            <a:off x="0" y="5019323"/>
            <a:ext cx="9144000" cy="123895"/>
          </a:xfrm>
          <a:custGeom>
            <a:avLst/>
            <a:gdLst/>
            <a:ahLst/>
            <a:cxnLst/>
            <a:rect l="l" t="t" r="r" b="b"/>
            <a:pathLst>
              <a:path w="20104100" h="272415" extrusionOk="0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44"/>
          <p:cNvSpPr txBox="1">
            <a:spLocks noGrp="1"/>
          </p:cNvSpPr>
          <p:nvPr>
            <p:ph type="body" idx="1"/>
          </p:nvPr>
        </p:nvSpPr>
        <p:spPr>
          <a:xfrm>
            <a:off x="426476" y="1274651"/>
            <a:ext cx="8235197" cy="268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992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992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992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992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992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title"/>
          </p:nvPr>
        </p:nvSpPr>
        <p:spPr>
          <a:xfrm>
            <a:off x="390120" y="470470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sz="3002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5" name="Google Shape;155;p44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9804" y="4369394"/>
            <a:ext cx="1142514" cy="751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_opt1">
  <p:cSld name="Text &amp; Image Slide_opt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5"/>
          <p:cNvSpPr/>
          <p:nvPr/>
        </p:nvSpPr>
        <p:spPr>
          <a:xfrm>
            <a:off x="522621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 extrusionOk="0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45"/>
          <p:cNvSpPr txBox="1">
            <a:spLocks noGrp="1"/>
          </p:cNvSpPr>
          <p:nvPr>
            <p:ph type="body"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992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435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73"/>
              <a:buFont typeface="Arial"/>
              <a:buChar char="•"/>
              <a:defRPr sz="1273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7942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092"/>
              <a:buFont typeface="Arial"/>
              <a:buChar char="•"/>
              <a:defRPr sz="1092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6385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910"/>
              <a:buFont typeface="Arial"/>
              <a:buChar char="•"/>
              <a:defRPr sz="910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59" name="Google Shape;159;p45"/>
          <p:cNvSpPr txBox="1">
            <a:spLocks noGrp="1"/>
          </p:cNvSpPr>
          <p:nvPr>
            <p:ph type="title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sz="3002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45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5"/>
          <p:cNvSpPr>
            <a:spLocks noGrp="1"/>
          </p:cNvSpPr>
          <p:nvPr>
            <p:ph type="pic" idx="2"/>
          </p:nvPr>
        </p:nvSpPr>
        <p:spPr>
          <a:xfrm>
            <a:off x="5347884" y="1306"/>
            <a:ext cx="3796116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_opt2">
  <p:cSld name="Text &amp; Image Slide_opt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6"/>
          <p:cNvSpPr/>
          <p:nvPr/>
        </p:nvSpPr>
        <p:spPr>
          <a:xfrm>
            <a:off x="3792079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 extrusionOk="0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46"/>
          <p:cNvSpPr txBox="1">
            <a:spLocks noGrp="1"/>
          </p:cNvSpPr>
          <p:nvPr>
            <p:ph type="body" idx="1"/>
          </p:nvPr>
        </p:nvSpPr>
        <p:spPr>
          <a:xfrm>
            <a:off x="4350080" y="1705175"/>
            <a:ext cx="4389830" cy="212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992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435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73"/>
              <a:buFont typeface="Arial"/>
              <a:buChar char="•"/>
              <a:defRPr sz="1273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7942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092"/>
              <a:buFont typeface="Arial"/>
              <a:buChar char="•"/>
              <a:defRPr sz="1092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6385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910"/>
              <a:buFont typeface="Arial"/>
              <a:buChar char="•"/>
              <a:defRPr sz="910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65" name="Google Shape;165;p46"/>
          <p:cNvSpPr txBox="1">
            <a:spLocks noGrp="1"/>
          </p:cNvSpPr>
          <p:nvPr>
            <p:ph type="title"/>
          </p:nvPr>
        </p:nvSpPr>
        <p:spPr>
          <a:xfrm>
            <a:off x="4350079" y="421413"/>
            <a:ext cx="4236359" cy="92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sz="3002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46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24879" y="397089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6"/>
          <p:cNvSpPr>
            <a:spLocks noGrp="1"/>
          </p:cNvSpPr>
          <p:nvPr>
            <p:ph type="pic" idx="2"/>
          </p:nvPr>
        </p:nvSpPr>
        <p:spPr>
          <a:xfrm>
            <a:off x="0" y="2149"/>
            <a:ext cx="3796116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 Slide">
  <p:cSld name="Image Only Slid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7"/>
          <p:cNvSpPr>
            <a:spLocks noGrp="1"/>
          </p:cNvSpPr>
          <p:nvPr>
            <p:ph type="pic" idx="2"/>
          </p:nvPr>
        </p:nvSpPr>
        <p:spPr>
          <a:xfrm>
            <a:off x="0" y="2149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Image Slide_opt1">
  <p:cSld name="Multiple Image Slide_opt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"/>
          <p:cNvSpPr/>
          <p:nvPr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 extrusionOk="0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72" name="Google Shape;172;p48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8"/>
          <p:cNvSpPr>
            <a:spLocks noGrp="1"/>
          </p:cNvSpPr>
          <p:nvPr>
            <p:ph type="pic" idx="2"/>
          </p:nvPr>
        </p:nvSpPr>
        <p:spPr>
          <a:xfrm>
            <a:off x="437908" y="1231974"/>
            <a:ext cx="2186519" cy="2002406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48"/>
          <p:cNvSpPr>
            <a:spLocks noGrp="1"/>
          </p:cNvSpPr>
          <p:nvPr>
            <p:ph type="pic" idx="3"/>
          </p:nvPr>
        </p:nvSpPr>
        <p:spPr>
          <a:xfrm>
            <a:off x="3321408" y="1231974"/>
            <a:ext cx="2186519" cy="2002406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8"/>
          <p:cNvSpPr>
            <a:spLocks noGrp="1"/>
          </p:cNvSpPr>
          <p:nvPr>
            <p:ph type="pic" idx="4"/>
          </p:nvPr>
        </p:nvSpPr>
        <p:spPr>
          <a:xfrm>
            <a:off x="6184341" y="1231974"/>
            <a:ext cx="2186519" cy="20024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green_opt1">
  <p:cSld name="Cover Slide_green_opt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/>
          <p:nvPr/>
        </p:nvSpPr>
        <p:spPr>
          <a:xfrm>
            <a:off x="-6652" y="-7439"/>
            <a:ext cx="9150652" cy="5158307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8" name="Google Shape;18;p2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6039" y="324909"/>
            <a:ext cx="4135673" cy="272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9784" y="7729"/>
            <a:ext cx="3884216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sz="3275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Image Slide_opt2">
  <p:cSld name="Multiple Image Slide_opt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9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9"/>
          <p:cNvSpPr/>
          <p:nvPr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 extrusionOk="0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49"/>
          <p:cNvSpPr>
            <a:spLocks noGrp="1"/>
          </p:cNvSpPr>
          <p:nvPr>
            <p:ph type="pic" idx="2"/>
          </p:nvPr>
        </p:nvSpPr>
        <p:spPr>
          <a:xfrm>
            <a:off x="178613" y="1333874"/>
            <a:ext cx="2774183" cy="3707164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49"/>
          <p:cNvSpPr>
            <a:spLocks noGrp="1"/>
          </p:cNvSpPr>
          <p:nvPr>
            <p:ph type="pic" idx="3"/>
          </p:nvPr>
        </p:nvSpPr>
        <p:spPr>
          <a:xfrm>
            <a:off x="3062113" y="1333874"/>
            <a:ext cx="2774183" cy="3707164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49"/>
          <p:cNvSpPr>
            <a:spLocks noGrp="1"/>
          </p:cNvSpPr>
          <p:nvPr>
            <p:ph type="pic" idx="4"/>
          </p:nvPr>
        </p:nvSpPr>
        <p:spPr>
          <a:xfrm>
            <a:off x="5925046" y="1333874"/>
            <a:ext cx="2774183" cy="37071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Image Slide_opt3">
  <p:cSld name="Multiple Image Slide_opt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50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0"/>
          <p:cNvSpPr/>
          <p:nvPr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 extrusionOk="0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50"/>
          <p:cNvSpPr txBox="1">
            <a:spLocks noGrp="1"/>
          </p:cNvSpPr>
          <p:nvPr>
            <p:ph type="title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sz="3002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0"/>
          <p:cNvSpPr>
            <a:spLocks noGrp="1"/>
          </p:cNvSpPr>
          <p:nvPr>
            <p:ph type="pic" idx="2"/>
          </p:nvPr>
        </p:nvSpPr>
        <p:spPr>
          <a:xfrm>
            <a:off x="127969" y="2899243"/>
            <a:ext cx="2774183" cy="214179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50"/>
          <p:cNvSpPr>
            <a:spLocks noGrp="1"/>
          </p:cNvSpPr>
          <p:nvPr>
            <p:ph type="pic" idx="3"/>
          </p:nvPr>
        </p:nvSpPr>
        <p:spPr>
          <a:xfrm>
            <a:off x="3011469" y="2899243"/>
            <a:ext cx="2774183" cy="2141795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50"/>
          <p:cNvSpPr>
            <a:spLocks noGrp="1"/>
          </p:cNvSpPr>
          <p:nvPr>
            <p:ph type="pic" idx="4"/>
          </p:nvPr>
        </p:nvSpPr>
        <p:spPr>
          <a:xfrm>
            <a:off x="5874402" y="2899243"/>
            <a:ext cx="2774183" cy="21417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_opt4">
  <p:cSld name="Text &amp; Image Slide_opt4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1"/>
          <p:cNvSpPr txBox="1">
            <a:spLocks noGrp="1"/>
          </p:cNvSpPr>
          <p:nvPr>
            <p:ph type="body"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992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435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73"/>
              <a:buFont typeface="Arial"/>
              <a:buChar char="•"/>
              <a:defRPr sz="1273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7942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092"/>
              <a:buFont typeface="Arial"/>
              <a:buChar char="•"/>
              <a:defRPr sz="1092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6385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910"/>
              <a:buFont typeface="Arial"/>
              <a:buChar char="•"/>
              <a:defRPr sz="910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8060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title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sz="3002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2" name="Google Shape;192;p51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_opt3">
  <p:cSld name="Closing Slide_opt3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2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0" y="102462"/>
            <a:ext cx="2856187" cy="18798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2"/>
          <p:cNvSpPr txBox="1">
            <a:spLocks noGrp="1"/>
          </p:cNvSpPr>
          <p:nvPr>
            <p:ph type="title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sz="3002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_opt2">
  <p:cSld name="Closing Slide_opt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3"/>
          <p:cNvSpPr/>
          <p:nvPr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 extrusionOk="0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53"/>
          <p:cNvSpPr txBox="1">
            <a:spLocks noGrp="1"/>
          </p:cNvSpPr>
          <p:nvPr>
            <p:ph type="title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2"/>
              <a:buFont typeface="Arial"/>
              <a:buNone/>
              <a:defRPr sz="3002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9" name="Google Shape;199;p5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0" y="102462"/>
            <a:ext cx="2856186" cy="187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_opt1">
  <p:cSld name="Closing Slide_opt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4"/>
          <p:cNvSpPr/>
          <p:nvPr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 extrusionOk="0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54"/>
          <p:cNvSpPr txBox="1">
            <a:spLocks noGrp="1"/>
          </p:cNvSpPr>
          <p:nvPr>
            <p:ph type="title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2"/>
              <a:buFont typeface="Arial"/>
              <a:buNone/>
              <a:defRPr sz="3002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3" name="Google Shape;203;p5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0" y="102462"/>
            <a:ext cx="2856186" cy="187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grey_opt1">
  <p:cSld name="Cover Slide_grey_opt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275"/>
              <a:buFont typeface="Arial"/>
              <a:buNone/>
              <a:defRPr sz="3275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23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3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pic>
        <p:nvPicPr>
          <p:cNvPr id="25" name="Google Shape;25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1261" y="181"/>
            <a:ext cx="4342739" cy="5143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green_opt2">
  <p:cSld name="Cover Slide_green_opt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/>
          <p:nvPr/>
        </p:nvSpPr>
        <p:spPr>
          <a:xfrm>
            <a:off x="1" y="0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8" name="Google Shape;28;p2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4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sz="145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pic>
        <p:nvPicPr>
          <p:cNvPr id="30" name="Google Shape;30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5954" y="0"/>
            <a:ext cx="4398046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sz="3275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white_opt3">
  <p:cSld name="Cover Slide_white_opt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5" descr="A group of people inside a building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5531" y="-1123"/>
            <a:ext cx="4492911" cy="452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5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5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275"/>
              <a:buFont typeface="Arial"/>
              <a:buNone/>
              <a:defRPr sz="3275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>
            <a:spLocks noGrp="1"/>
          </p:cNvSpPr>
          <p:nvPr>
            <p:ph type="pic" idx="2"/>
          </p:nvPr>
        </p:nvSpPr>
        <p:spPr>
          <a:xfrm>
            <a:off x="5474537" y="-1123"/>
            <a:ext cx="3837872" cy="41619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Slide_green_opt3">
  <p:cSld name="1_Cover Slide_green_opt3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/>
          <p:nvPr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0" name="Google Shape;40;p26" descr="A picture containing text, sky, outdoor, gree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8369" y="-1125"/>
            <a:ext cx="4490207" cy="451795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6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sz="145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sz="3275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6"/>
          <p:cNvSpPr>
            <a:spLocks noGrp="1"/>
          </p:cNvSpPr>
          <p:nvPr>
            <p:ph type="pic" idx="2"/>
          </p:nvPr>
        </p:nvSpPr>
        <p:spPr>
          <a:xfrm>
            <a:off x="5474537" y="-1123"/>
            <a:ext cx="3837872" cy="41619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white_opt4_2">
  <p:cSld name="Cover Slide_white_opt4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7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89" y="-5523"/>
            <a:ext cx="2878105" cy="294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7" descr="Log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7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sz="1455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275"/>
              <a:buFont typeface="Arial"/>
              <a:buNone/>
              <a:defRPr sz="3275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>
            <a:spLocks noGrp="1"/>
          </p:cNvSpPr>
          <p:nvPr>
            <p:ph type="pic" idx="2"/>
          </p:nvPr>
        </p:nvSpPr>
        <p:spPr>
          <a:xfrm>
            <a:off x="5812789" y="6920"/>
            <a:ext cx="2878104" cy="293013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green_opt4">
  <p:cSld name="Cover Slide_green_opt4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0"/>
            <a:ext cx="9152642" cy="51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8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8"/>
          <p:cNvSpPr txBox="1"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sz="145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sz="9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sz="81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sz="3275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28" descr="A picture containing sky, building, outdoor, struc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2789" y="-5523"/>
            <a:ext cx="2878104" cy="29425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8"/>
          <p:cNvSpPr>
            <a:spLocks noGrp="1"/>
          </p:cNvSpPr>
          <p:nvPr>
            <p:ph type="pic" idx="2"/>
          </p:nvPr>
        </p:nvSpPr>
        <p:spPr>
          <a:xfrm>
            <a:off x="5812789" y="6920"/>
            <a:ext cx="2878104" cy="293013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628903" y="273637"/>
            <a:ext cx="7886195" cy="99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2001"/>
              <a:buFont typeface="Arial"/>
              <a:buNone/>
              <a:defRPr sz="2001" b="0" i="0" u="none" strike="noStrike" cap="non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hyperlink" Target="mailto:c.cortinhas@exeter.ac.uk" TargetMode="External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hyperlink" Target="mailto:jana.sadeh@soton.ac.uk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ene.org/joi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"/>
          <p:cNvSpPr txBox="1">
            <a:spLocks noGrp="1"/>
          </p:cNvSpPr>
          <p:nvPr>
            <p:ph type="title"/>
          </p:nvPr>
        </p:nvSpPr>
        <p:spPr>
          <a:xfrm>
            <a:off x="97885" y="112769"/>
            <a:ext cx="5965639" cy="482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rgbClr val="017D69"/>
                </a:solidFill>
              </a:rPr>
              <a:t>Academic Mindset in Economics Degrees: An International Comparison</a:t>
            </a:r>
            <a:br>
              <a:rPr lang="en-GB" sz="2400" dirty="0">
                <a:solidFill>
                  <a:srgbClr val="017D69"/>
                </a:solidFill>
              </a:rPr>
            </a:br>
            <a:br>
              <a:rPr lang="en-GB" sz="2400" dirty="0">
                <a:solidFill>
                  <a:srgbClr val="017D69"/>
                </a:solidFill>
              </a:rPr>
            </a:br>
            <a:br>
              <a:rPr lang="en-GB" sz="2400" dirty="0">
                <a:solidFill>
                  <a:srgbClr val="017D69"/>
                </a:solidFill>
              </a:rPr>
            </a:br>
            <a:br>
              <a:rPr lang="en-GB" sz="2400" dirty="0">
                <a:solidFill>
                  <a:srgbClr val="017D69"/>
                </a:solidFill>
              </a:rPr>
            </a:br>
            <a:br>
              <a:rPr lang="en-GB" sz="2400" dirty="0">
                <a:solidFill>
                  <a:srgbClr val="017D69"/>
                </a:solidFill>
              </a:rPr>
            </a:br>
            <a:br>
              <a:rPr lang="en-GB" sz="2400" dirty="0">
                <a:solidFill>
                  <a:srgbClr val="017D69"/>
                </a:solidFill>
              </a:rPr>
            </a:br>
            <a:br>
              <a:rPr lang="en-GB" sz="2400" dirty="0">
                <a:solidFill>
                  <a:srgbClr val="017D69"/>
                </a:solidFill>
              </a:rPr>
            </a:br>
            <a:br>
              <a:rPr lang="en-GB" sz="2400" dirty="0">
                <a:solidFill>
                  <a:srgbClr val="017D69"/>
                </a:solidFill>
              </a:rPr>
            </a:br>
            <a:br>
              <a:rPr lang="en-GB" sz="2400" dirty="0">
                <a:solidFill>
                  <a:srgbClr val="017D69"/>
                </a:solidFill>
              </a:rPr>
            </a:br>
            <a:br>
              <a:rPr lang="en-GB" sz="2400" dirty="0"/>
            </a:br>
            <a:br>
              <a:rPr lang="en-GB" sz="1200" dirty="0"/>
            </a:br>
            <a:br>
              <a:rPr lang="en-GB" sz="1200" dirty="0"/>
            </a:br>
            <a:r>
              <a:rPr lang="en-GB" sz="1400" dirty="0"/>
              <a:t>Carlos Cortinhas &amp; Jana Sadeh (with Douglas McKee, Emily Marshall, Brandon Sheridon, et al.) </a:t>
            </a:r>
            <a:br>
              <a:rPr lang="en-GB" sz="1400" dirty="0"/>
            </a:br>
            <a:r>
              <a:rPr lang="en-GB" sz="1400" u="sng" dirty="0">
                <a:solidFill>
                  <a:schemeClr val="hlink"/>
                </a:solidFill>
                <a:hlinkClick r:id="rId3"/>
              </a:rPr>
              <a:t>c.cortinhas@exeter.ac.uk</a:t>
            </a:r>
            <a:r>
              <a:rPr lang="en-GB" sz="1400" dirty="0"/>
              <a:t>; </a:t>
            </a:r>
            <a:r>
              <a:rPr lang="en-GB" sz="1400" u="sng" dirty="0">
                <a:solidFill>
                  <a:schemeClr val="hlink"/>
                </a:solidFill>
                <a:hlinkClick r:id="rId4"/>
              </a:rPr>
              <a:t>jana.sadeh@soton.ac.uk</a:t>
            </a:r>
            <a:endParaRPr sz="1400" dirty="0"/>
          </a:p>
        </p:txBody>
      </p:sp>
      <p:pic>
        <p:nvPicPr>
          <p:cNvPr id="209" name="Google Shape;209;p1" descr="Lahore University of Management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5983" y="112769"/>
            <a:ext cx="970131" cy="79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" descr="National Chengchi University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5055" y="992550"/>
            <a:ext cx="811985" cy="7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" descr="Royal Holloway, University of London 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39106" y="112769"/>
            <a:ext cx="1274824" cy="67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" descr="Singapore Management University | Ki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50979" y="2812465"/>
            <a:ext cx="1274824" cy="6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" descr="Spain - University of Granada | Study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46936" y="1786650"/>
            <a:ext cx="1028222" cy="102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" descr="University of Helsinki, Finland – EBI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39106" y="1658547"/>
            <a:ext cx="1140367" cy="91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" descr="USAL Logo and symbol, meaning, history ..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39106" y="844974"/>
            <a:ext cx="1342283" cy="75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" descr="Datei:UniversitaetTuebingen ...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23356" y="3787561"/>
            <a:ext cx="1577271" cy="40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" descr="The University of Waikato | Study Option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25803" y="2878545"/>
            <a:ext cx="1274824" cy="66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102718" y="1673200"/>
            <a:ext cx="5472701" cy="30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323618" y="212775"/>
            <a:ext cx="8063924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017D69"/>
                </a:solidFill>
              </a:rPr>
              <a:t>Univariate Analysis: The Role of Gender</a:t>
            </a:r>
            <a:endParaRPr/>
          </a:p>
        </p:txBody>
      </p:sp>
      <p:sp>
        <p:nvSpPr>
          <p:cNvPr id="277" name="Google Shape;277;p10"/>
          <p:cNvSpPr txBox="1"/>
          <p:nvPr/>
        </p:nvSpPr>
        <p:spPr>
          <a:xfrm>
            <a:off x="402878" y="2881114"/>
            <a:ext cx="7838902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>
                <a:latin typeface="Helvetica Neue"/>
                <a:ea typeface="Helvetica Neue"/>
                <a:cs typeface="Helvetica Neue"/>
                <a:sym typeface="Helvetica Neue"/>
              </a:rPr>
              <a:t>Females report higher:</a:t>
            </a:r>
            <a:endParaRPr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Helvetica Neue"/>
                <a:ea typeface="Helvetica Neue"/>
                <a:cs typeface="Helvetica Neue"/>
                <a:sym typeface="Helvetica Neue"/>
              </a:rPr>
              <a:t>- Stronger peer relationships </a:t>
            </a:r>
            <a:r>
              <a:rPr lang="en-GB" sz="1100" b="1">
                <a:latin typeface="Helvetica Neue"/>
                <a:ea typeface="Helvetica Neue"/>
                <a:cs typeface="Helvetica Neue"/>
                <a:sym typeface="Helvetica Neue"/>
              </a:rPr>
              <a:t>(School Belonging)</a:t>
            </a:r>
            <a:endParaRPr sz="11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/>
              <a:t>Female report lower: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Belief that people can learn things but can’t change their intelligence </a:t>
            </a:r>
            <a:r>
              <a:rPr lang="en-GB" sz="1050" b="1"/>
              <a:t>(Gen Growth Mindset)</a:t>
            </a:r>
            <a:endParaRPr sz="1400" b="1"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Belief that they can succeed at most endevours they set their mind to </a:t>
            </a:r>
            <a:r>
              <a:rPr lang="en-GB" sz="1100" b="1"/>
              <a:t>(Gen Self Efficacy)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Belief they can perform well, even when the econ course is challenging </a:t>
            </a:r>
            <a:r>
              <a:rPr lang="en-GB" sz="1100" b="1"/>
              <a:t>(Econ self-efficacy)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Students’ ability to relate economics to everyday life </a:t>
            </a:r>
            <a:r>
              <a:rPr lang="en-GB" sz="1100" b="1"/>
              <a:t>(Day to Day)</a:t>
            </a:r>
            <a:endParaRPr sz="1400" b="1"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Perception of economics as interesting and personally relevant </a:t>
            </a:r>
            <a:r>
              <a:rPr lang="en-GB" sz="1100" b="1"/>
              <a:t>(Interesting)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Intending to take further economics courses </a:t>
            </a:r>
            <a:r>
              <a:rPr lang="en-GB" sz="1100" b="1"/>
              <a:t>(Econ Future)</a:t>
            </a:r>
            <a:endParaRPr sz="1400" b="1"/>
          </a:p>
          <a:p>
            <a:pPr marL="285750" lvl="0" indent="-1968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/>
          </a:p>
          <a:p>
            <a:pPr marL="285750" lvl="0" indent="-1968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285750" lvl="0" indent="-1968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8" name="Google Shape;27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458" y="674700"/>
            <a:ext cx="7772400" cy="220021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456" y="429258"/>
            <a:ext cx="7195088" cy="45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 txBox="1">
            <a:spLocks noGrp="1"/>
          </p:cNvSpPr>
          <p:nvPr>
            <p:ph type="title"/>
          </p:nvPr>
        </p:nvSpPr>
        <p:spPr>
          <a:xfrm>
            <a:off x="331931" y="70345"/>
            <a:ext cx="8063924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17D69"/>
                </a:solidFill>
              </a:rPr>
              <a:t>Univariate Analysis: The Role of Gender by Country</a:t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1096153" y="1118056"/>
            <a:ext cx="7299702" cy="216977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1096153" y="1797440"/>
            <a:ext cx="7299702" cy="216977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1096153" y="2497156"/>
            <a:ext cx="7299702" cy="216977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1096153" y="3196872"/>
            <a:ext cx="7299702" cy="216977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1096153" y="3880963"/>
            <a:ext cx="7299702" cy="216977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title"/>
          </p:nvPr>
        </p:nvSpPr>
        <p:spPr>
          <a:xfrm>
            <a:off x="424547" y="282122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Multivariate Analysis: Framework</a:t>
            </a:r>
            <a:br>
              <a:rPr lang="en-GB"/>
            </a:br>
            <a:endParaRPr/>
          </a:p>
        </p:txBody>
      </p:sp>
      <p:sp>
        <p:nvSpPr>
          <p:cNvPr id="295" name="Google Shape;295;p12"/>
          <p:cNvSpPr txBox="1">
            <a:spLocks noGrp="1"/>
          </p:cNvSpPr>
          <p:nvPr>
            <p:ph type="body" idx="1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3966" lvl="0" indent="-1157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1455"/>
              <a:buNone/>
            </a:pPr>
            <a:endParaRPr/>
          </a:p>
          <a:p>
            <a:pPr marL="103966" lvl="0" indent="-11574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None/>
            </a:pPr>
            <a:endParaRPr/>
          </a:p>
          <a:p>
            <a:pPr marL="103966" lvl="0" indent="-11574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None/>
            </a:pPr>
            <a:endParaRPr/>
          </a:p>
        </p:txBody>
      </p:sp>
      <p:sp>
        <p:nvSpPr>
          <p:cNvPr id="296" name="Google Shape;296;p12"/>
          <p:cNvSpPr txBox="1"/>
          <p:nvPr/>
        </p:nvSpPr>
        <p:spPr>
          <a:xfrm>
            <a:off x="191193" y="1102854"/>
            <a:ext cx="3133898" cy="254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3966" lvl="0" indent="-23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endParaRPr sz="1600" b="0" i="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966" lvl="0" indent="-23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endParaRPr sz="1600" b="0" i="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Char char="•"/>
            </a:pPr>
            <a:r>
              <a:rPr lang="en-GB" sz="1600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rPr>
              <a:t>First, we recoded each of the 9 questions as in (1)</a:t>
            </a:r>
            <a:endParaRPr/>
          </a:p>
          <a:p>
            <a:pPr marL="103966" lvl="0" indent="-23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endParaRPr sz="1600" b="0" i="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966" lvl="0" indent="-23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endParaRPr sz="1600" b="0" i="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Char char="•"/>
            </a:pPr>
            <a:r>
              <a:rPr lang="en-GB" sz="1600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rPr>
              <a:t>The we constructed 3 mindset indexes using (2):</a:t>
            </a:r>
            <a:endParaRPr/>
          </a:p>
          <a:p>
            <a:pPr marL="103966" lvl="0" indent="-23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endParaRPr sz="1600" b="0" i="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966" lvl="0" indent="-23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endParaRPr sz="1600" b="0" i="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966" lvl="0" indent="-23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endParaRPr sz="1600" b="0" i="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1663" y="2571750"/>
            <a:ext cx="3761509" cy="64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5091" y="1612544"/>
            <a:ext cx="5731624" cy="5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2"/>
          <p:cNvSpPr txBox="1"/>
          <p:nvPr/>
        </p:nvSpPr>
        <p:spPr>
          <a:xfrm>
            <a:off x="1039687" y="3733567"/>
            <a:ext cx="729797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</a:t>
            </a:r>
            <a:r>
              <a:rPr lang="en-GB" sz="1400" b="1"/>
              <a:t>Overall Academic Mindset Index </a:t>
            </a:r>
            <a:r>
              <a:rPr lang="en-GB" sz="1400"/>
              <a:t>(Combines all nine academic mindset statements)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</a:t>
            </a:r>
            <a:r>
              <a:rPr lang="en-GB" sz="1400" b="1"/>
              <a:t>General Academic Mindset Index </a:t>
            </a:r>
            <a:r>
              <a:rPr lang="en-GB" sz="1400"/>
              <a:t>(Based on three statements measuring School belonging, Gen. growth mindset, and Gen. self-efficacy 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</a:t>
            </a:r>
            <a:r>
              <a:rPr lang="en-GB" sz="1400" b="1"/>
              <a:t>Economics Academic Mindset Index (</a:t>
            </a:r>
            <a:r>
              <a:rPr lang="en-GB" sz="1400"/>
              <a:t>Based on the six economics-specific statements)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>
            <a:spLocks noGrp="1"/>
          </p:cNvSpPr>
          <p:nvPr>
            <p:ph type="title"/>
          </p:nvPr>
        </p:nvSpPr>
        <p:spPr>
          <a:xfrm>
            <a:off x="323618" y="212775"/>
            <a:ext cx="3009786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017D69"/>
                </a:solidFill>
              </a:rPr>
              <a:t>Multivariate Analysis: OLS regressions</a:t>
            </a:r>
            <a:endParaRPr/>
          </a:p>
        </p:txBody>
      </p:sp>
      <p:pic>
        <p:nvPicPr>
          <p:cNvPr id="305" name="Google Shape;305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00721" y="155156"/>
            <a:ext cx="4013489" cy="483318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3"/>
          <p:cNvSpPr/>
          <p:nvPr/>
        </p:nvSpPr>
        <p:spPr>
          <a:xfrm>
            <a:off x="3700721" y="707952"/>
            <a:ext cx="3924445" cy="24744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323618" y="1627322"/>
            <a:ext cx="2714050" cy="297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Notes: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sz="1100" b="1"/>
              <a:t>Class year</a:t>
            </a:r>
            <a:r>
              <a:rPr lang="en-GB" sz="1100"/>
              <a:t> = ordinal variable from 1-5 from a student’s class year.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sz="1100" b="1"/>
              <a:t>High Active learning </a:t>
            </a:r>
            <a:r>
              <a:rPr lang="en-GB" sz="1100"/>
              <a:t>= binary variable if amount of active learning is above average</a:t>
            </a:r>
            <a:endParaRPr/>
          </a:p>
          <a:p>
            <a:pPr marL="171450" lvl="0" indent="-10160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sz="1100"/>
              <a:t> </a:t>
            </a:r>
            <a:r>
              <a:rPr lang="en-GB" sz="1100" b="1"/>
              <a:t>Medium Institution </a:t>
            </a:r>
            <a:r>
              <a:rPr lang="en-GB" sz="1100"/>
              <a:t>= between 10,000 and 20,000 students</a:t>
            </a:r>
            <a:endParaRPr/>
          </a:p>
          <a:p>
            <a:pPr marL="171450" lvl="0" indent="-10160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sz="1100" b="1"/>
              <a:t>Large institution </a:t>
            </a:r>
            <a:r>
              <a:rPr lang="en-GB" sz="1100"/>
              <a:t>= between 20,000 and 30,000 students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sz="1100" b="1"/>
              <a:t>Extra Large Institution </a:t>
            </a:r>
            <a:r>
              <a:rPr lang="en-GB" sz="1100"/>
              <a:t>= over 30,000 students</a:t>
            </a: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3745242" y="3655540"/>
            <a:ext cx="3924445" cy="24744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3700720" y="1534175"/>
            <a:ext cx="3924445" cy="24744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5935287" y="993062"/>
            <a:ext cx="844751" cy="24744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>
            <a:spLocks noGrp="1"/>
          </p:cNvSpPr>
          <p:nvPr>
            <p:ph type="title"/>
          </p:nvPr>
        </p:nvSpPr>
        <p:spPr>
          <a:xfrm>
            <a:off x="424547" y="95950"/>
            <a:ext cx="7656600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017D69"/>
                </a:solidFill>
              </a:rPr>
              <a:t>Multivariate Analysis: Logit </a:t>
            </a:r>
            <a:endParaRPr/>
          </a:p>
        </p:txBody>
      </p:sp>
      <p:pic>
        <p:nvPicPr>
          <p:cNvPr id="316" name="Google Shape;3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615" y="557875"/>
            <a:ext cx="7772400" cy="4363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"/>
          <p:cNvSpPr txBox="1">
            <a:spLocks noGrp="1"/>
          </p:cNvSpPr>
          <p:nvPr>
            <p:ph type="title"/>
          </p:nvPr>
        </p:nvSpPr>
        <p:spPr>
          <a:xfrm>
            <a:off x="424547" y="196150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017D69"/>
                </a:solidFill>
              </a:rPr>
              <a:t>Multivariate Analysis: </a:t>
            </a:r>
            <a:r>
              <a:rPr lang="en-GB"/>
              <a:t>Key results</a:t>
            </a:r>
            <a:endParaRPr/>
          </a:p>
        </p:txBody>
      </p:sp>
      <p:sp>
        <p:nvSpPr>
          <p:cNvPr id="322" name="Google Shape;322;p15"/>
          <p:cNvSpPr txBox="1">
            <a:spLocks noGrp="1"/>
          </p:cNvSpPr>
          <p:nvPr>
            <p:ph type="body" idx="1"/>
          </p:nvPr>
        </p:nvSpPr>
        <p:spPr>
          <a:xfrm>
            <a:off x="424547" y="946452"/>
            <a:ext cx="8235197" cy="254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rPr lang="en-GB" sz="2000" u="sng"/>
              <a:t>Gender</a:t>
            </a:r>
            <a:endParaRPr/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500"/>
              <a:buChar char="•"/>
            </a:pPr>
            <a:r>
              <a:rPr lang="en-GB" sz="1500"/>
              <a:t>Non-male</a:t>
            </a:r>
            <a:r>
              <a:rPr lang="en-GB"/>
              <a:t> students are </a:t>
            </a:r>
            <a:r>
              <a:rPr lang="en-GB" b="1" u="sng"/>
              <a:t>more likely </a:t>
            </a:r>
            <a:r>
              <a:rPr lang="en-GB"/>
              <a:t>to: </a:t>
            </a:r>
            <a:endParaRPr/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Have a good relationship with other students at the university (5.6%)</a:t>
            </a:r>
            <a:endParaRPr sz="105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</a:t>
            </a:r>
            <a:r>
              <a:rPr lang="en-GB"/>
              <a:t> believing that people can learn new things but can’t change their intelligence (8.2%)</a:t>
            </a:r>
            <a:endParaRPr/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</a:t>
            </a:r>
            <a:r>
              <a:rPr lang="en-GB"/>
              <a:t> believing that everyone is capable of understanding economics (4.5%) </a:t>
            </a:r>
            <a:endParaRPr/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</a:t>
            </a:r>
            <a:r>
              <a:rPr lang="en-GB"/>
              <a:t> believing that they can perform well even when an econ course is challenging (15.2%)</a:t>
            </a:r>
            <a:endParaRPr/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 </a:t>
            </a:r>
            <a:r>
              <a:rPr lang="en-GB"/>
              <a:t>thinking about economic events they experience and witness in day-to-day life (10.9%)</a:t>
            </a:r>
            <a:endParaRPr/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</a:t>
            </a:r>
            <a:r>
              <a:rPr lang="en-GB"/>
              <a:t> thinking that Economics is interesting and applicable to them (10.7%)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800"/>
              <a:buNone/>
            </a:pPr>
            <a:endParaRPr sz="1800" b="1" u="sng"/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rPr lang="en-GB" sz="2000" u="sng"/>
              <a:t>Countries</a:t>
            </a:r>
            <a:endParaRPr sz="1500"/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500"/>
              <a:buChar char="•"/>
            </a:pPr>
            <a:r>
              <a:rPr lang="en-GB" sz="1500"/>
              <a:t> Germany (when compared to the UK) report large, significant marginal effects in all 9 questions (ranging from 11.3% to 65.1%)</a:t>
            </a:r>
            <a:endParaRPr/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500"/>
              <a:buChar char="•"/>
            </a:pPr>
            <a:r>
              <a:rPr lang="en-GB" sz="1500"/>
              <a:t>This pattern is quite different from other countries that have fewer significant results and have both positive and negative marginal effects.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"/>
          <p:cNvSpPr txBox="1">
            <a:spLocks noGrp="1"/>
          </p:cNvSpPr>
          <p:nvPr>
            <p:ph type="title"/>
          </p:nvPr>
        </p:nvSpPr>
        <p:spPr>
          <a:xfrm>
            <a:off x="390120" y="196150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017D69"/>
                </a:solidFill>
              </a:rPr>
              <a:t>Multivariate Analysis: </a:t>
            </a:r>
            <a:r>
              <a:rPr lang="en-GB"/>
              <a:t>Key results</a:t>
            </a:r>
            <a:endParaRPr/>
          </a:p>
        </p:txBody>
      </p:sp>
      <p:sp>
        <p:nvSpPr>
          <p:cNvPr id="328" name="Google Shape;328;p16"/>
          <p:cNvSpPr txBox="1">
            <a:spLocks noGrp="1"/>
          </p:cNvSpPr>
          <p:nvPr>
            <p:ph type="body" idx="1"/>
          </p:nvPr>
        </p:nvSpPr>
        <p:spPr>
          <a:xfrm>
            <a:off x="390120" y="1037892"/>
            <a:ext cx="8453446" cy="254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rPr lang="en-GB" sz="2000" u="sng"/>
              <a:t>Level of study</a:t>
            </a:r>
            <a:endParaRPr/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500"/>
              <a:buChar char="•"/>
            </a:pPr>
            <a:r>
              <a:rPr lang="en-GB" sz="1500"/>
              <a:t>Introductory level </a:t>
            </a:r>
            <a:r>
              <a:rPr lang="en-GB"/>
              <a:t>students are </a:t>
            </a:r>
            <a:r>
              <a:rPr lang="en-GB" b="1" u="sng"/>
              <a:t>more likely </a:t>
            </a:r>
            <a:r>
              <a:rPr lang="en-GB"/>
              <a:t>to: </a:t>
            </a:r>
            <a:endParaRPr/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 sz="1200"/>
              <a:t>Report </a:t>
            </a:r>
            <a:r>
              <a:rPr lang="en-GB" sz="1200" u="sng"/>
              <a:t>not</a:t>
            </a:r>
            <a:r>
              <a:rPr lang="en-GB" sz="1200"/>
              <a:t> </a:t>
            </a: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having a good relationship with other students at the university (20.6%)</a:t>
            </a:r>
            <a:endParaRPr sz="105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</a:t>
            </a:r>
            <a:r>
              <a:rPr lang="en-GB"/>
              <a:t> believing that everyone is capable of learning new things but not changing their intelligence (31%) </a:t>
            </a:r>
            <a:endParaRPr/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</a:t>
            </a:r>
            <a:r>
              <a:rPr lang="en-GB"/>
              <a:t> believing that everyone is capable of understanding economics (16.4%) </a:t>
            </a:r>
            <a:endParaRPr/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 sz="1200"/>
              <a:t>Report </a:t>
            </a:r>
            <a:r>
              <a:rPr lang="en-GB" sz="1200" u="sng"/>
              <a:t>not</a:t>
            </a:r>
            <a:r>
              <a:rPr lang="en-GB" sz="1200"/>
              <a:t> intending to take further economics courses (17.4%)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800"/>
              <a:buNone/>
            </a:pPr>
            <a:endParaRPr sz="1800" u="sng"/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rPr lang="en-GB" sz="2000" u="sng"/>
              <a:t>Class Year</a:t>
            </a:r>
            <a:endParaRPr sz="2000"/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500"/>
              <a:buChar char="•"/>
            </a:pPr>
            <a:r>
              <a:rPr lang="en-GB" sz="1500"/>
              <a:t>The higher the class year, the </a:t>
            </a:r>
            <a:r>
              <a:rPr lang="en-GB" sz="1500" b="1" u="sng"/>
              <a:t>more likely</a:t>
            </a:r>
            <a:r>
              <a:rPr lang="en-GB" sz="1500"/>
              <a:t> for students to:</a:t>
            </a:r>
            <a:endParaRPr/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 sz="1400"/>
              <a:t>Report </a:t>
            </a:r>
            <a:r>
              <a:rPr lang="en-GB" sz="1400" u="sng"/>
              <a:t>not</a:t>
            </a:r>
            <a:r>
              <a:rPr lang="en-GB" sz="1400"/>
              <a:t> </a:t>
            </a:r>
            <a:r>
              <a:rPr lang="en-GB" sz="1400">
                <a:latin typeface="Helvetica Neue"/>
                <a:ea typeface="Helvetica Neue"/>
                <a:cs typeface="Helvetica Neue"/>
                <a:sym typeface="Helvetica Neue"/>
              </a:rPr>
              <a:t>having a good relationship with other students at the university (3.4%)</a:t>
            </a:r>
            <a:endParaRPr sz="11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 sz="1400"/>
              <a:t>Report </a:t>
            </a:r>
            <a:r>
              <a:rPr lang="en-GB" sz="1400" u="sng"/>
              <a:t>not</a:t>
            </a:r>
            <a:r>
              <a:rPr lang="en-GB" sz="1400"/>
              <a:t> </a:t>
            </a:r>
            <a:r>
              <a:rPr lang="en-GB" sz="1400">
                <a:latin typeface="Helvetica Neue"/>
                <a:ea typeface="Helvetica Neue"/>
                <a:cs typeface="Helvetica Neue"/>
                <a:sym typeface="Helvetica Neue"/>
              </a:rPr>
              <a:t>having a good relationship with students in their econ classes (9.5%)</a:t>
            </a:r>
            <a:endParaRPr/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 sz="1400"/>
              <a:t>Believe that everyone is capable of understanding economics (2.6%)</a:t>
            </a:r>
            <a:endParaRPr/>
          </a:p>
          <a:p>
            <a:pPr marL="311902" lvl="1" indent="-103966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 sz="1400"/>
              <a:t>Report thinking about economic events they experience and witness in day-to-day life (3.7%)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7935" lvl="1" indent="0" algn="l" rtl="0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100"/>
              <a:buNone/>
            </a:pPr>
            <a:endParaRPr sz="11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rPr lang="en-GB" sz="2000" u="sng"/>
              <a:t>Teaching Experience</a:t>
            </a:r>
            <a:endParaRPr/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500"/>
              <a:buChar char="•"/>
            </a:pPr>
            <a:r>
              <a:rPr lang="en-GB" sz="1500"/>
              <a:t>No significant impact on academic mindset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"/>
          <p:cNvSpPr txBox="1">
            <a:spLocks noGrp="1"/>
          </p:cNvSpPr>
          <p:nvPr>
            <p:ph type="title"/>
          </p:nvPr>
        </p:nvSpPr>
        <p:spPr>
          <a:xfrm>
            <a:off x="356869" y="237714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Conclusions</a:t>
            </a:r>
            <a:endParaRPr/>
          </a:p>
        </p:txBody>
      </p:sp>
      <p:sp>
        <p:nvSpPr>
          <p:cNvPr id="334" name="Google Shape;334;p17"/>
          <p:cNvSpPr txBox="1">
            <a:spLocks noGrp="1"/>
          </p:cNvSpPr>
          <p:nvPr>
            <p:ph type="body" idx="1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3966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2000"/>
              <a:buChar char="•"/>
            </a:pPr>
            <a:r>
              <a:rPr lang="en-GB" sz="2000"/>
              <a:t> Our results are broadly in line with the results from the US study.</a:t>
            </a:r>
            <a:endParaRPr/>
          </a:p>
          <a:p>
            <a:pPr marL="103966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endParaRPr sz="2000"/>
          </a:p>
          <a:p>
            <a:pPr marL="103966" lvl="0" indent="-12700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Char char="•"/>
            </a:pPr>
            <a:r>
              <a:rPr lang="en-GB" sz="2000"/>
              <a:t> However, we established that there are large international differences that suggest that the factors affecting academic mindset might not be universal.</a:t>
            </a:r>
            <a:endParaRPr/>
          </a:p>
          <a:p>
            <a:pPr marL="103966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endParaRPr sz="2000"/>
          </a:p>
          <a:p>
            <a:pPr marL="103966" lvl="0" indent="-12700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Char char="•"/>
            </a:pPr>
            <a:r>
              <a:rPr lang="en-GB" sz="2000"/>
              <a:t> Addressing gender gaps is critical in economics.</a:t>
            </a:r>
            <a:endParaRPr/>
          </a:p>
          <a:p>
            <a:pPr marL="103966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endParaRPr sz="2000"/>
          </a:p>
          <a:p>
            <a:pPr marL="103966" lvl="0" indent="-12700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Char char="•"/>
            </a:pPr>
            <a:r>
              <a:rPr lang="en-GB" sz="2000"/>
              <a:t> Future research should explore the causal mechanisms behind mindset change and investigate how different curriculum design, instructor and demographic characteristics interact to shape academic mindset over time.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"/>
          <p:cNvSpPr txBox="1">
            <a:spLocks noGrp="1"/>
          </p:cNvSpPr>
          <p:nvPr>
            <p:ph type="body" idx="1"/>
          </p:nvPr>
        </p:nvSpPr>
        <p:spPr>
          <a:xfrm>
            <a:off x="1731902" y="1376365"/>
            <a:ext cx="5414331" cy="254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600"/>
              <a:buNone/>
            </a:pPr>
            <a:r>
              <a:rPr lang="en-GB" sz="3600">
                <a:solidFill>
                  <a:srgbClr val="017D69"/>
                </a:solidFill>
              </a:rPr>
              <a:t>Thank you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3600"/>
              <a:buNone/>
            </a:pPr>
            <a:endParaRPr sz="3600">
              <a:solidFill>
                <a:srgbClr val="017D69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17D69"/>
              </a:buClr>
              <a:buSzPts val="3600"/>
              <a:buNone/>
            </a:pPr>
            <a:r>
              <a:rPr lang="en-GB" sz="3600">
                <a:solidFill>
                  <a:srgbClr val="017D69"/>
                </a:solidFill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"/>
          <p:cNvSpPr txBox="1">
            <a:spLocks noGrp="1"/>
          </p:cNvSpPr>
          <p:nvPr>
            <p:ph type="title"/>
          </p:nvPr>
        </p:nvSpPr>
        <p:spPr>
          <a:xfrm>
            <a:off x="356868" y="137960"/>
            <a:ext cx="8157195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Motivation &amp; Literature</a:t>
            </a:r>
            <a:endParaRPr/>
          </a:p>
        </p:txBody>
      </p:sp>
      <p:sp>
        <p:nvSpPr>
          <p:cNvPr id="224" name="Google Shape;224;p2"/>
          <p:cNvSpPr txBox="1">
            <a:spLocks noGrp="1"/>
          </p:cNvSpPr>
          <p:nvPr>
            <p:ph type="body" idx="1"/>
          </p:nvPr>
        </p:nvSpPr>
        <p:spPr>
          <a:xfrm>
            <a:off x="454401" y="788509"/>
            <a:ext cx="8235197" cy="319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•</a:t>
            </a:r>
            <a:r>
              <a:rPr lang="en-GB" sz="1800">
                <a:solidFill>
                  <a:srgbClr val="003C3B"/>
                </a:solidFill>
              </a:rPr>
              <a:t> Academic mindset significantly influences </a:t>
            </a:r>
            <a:r>
              <a:rPr lang="en-GB" sz="1800" b="1">
                <a:solidFill>
                  <a:srgbClr val="003C3B"/>
                </a:solidFill>
              </a:rPr>
              <a:t>student outcomes</a:t>
            </a:r>
            <a:r>
              <a:rPr lang="en-GB" sz="1800">
                <a:solidFill>
                  <a:srgbClr val="003C3B"/>
                </a:solidFill>
              </a:rPr>
              <a:t>. Positive correlation with achievement and retention (Han et al., 2017) and seems to be linked to psychological well-being (Tang &amp; Zhu, 2024)</a:t>
            </a:r>
            <a:endParaRPr sz="1800">
              <a:solidFill>
                <a:srgbClr val="003C3B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•</a:t>
            </a:r>
            <a:r>
              <a:rPr lang="en-GB" sz="1800">
                <a:solidFill>
                  <a:srgbClr val="003C3B"/>
                </a:solidFill>
              </a:rPr>
              <a:t>Impact is nuanced, the </a:t>
            </a:r>
            <a:r>
              <a:rPr lang="en-GB" sz="1800" b="1">
                <a:solidFill>
                  <a:srgbClr val="003C3B"/>
                </a:solidFill>
              </a:rPr>
              <a:t>institutional context</a:t>
            </a:r>
            <a:r>
              <a:rPr lang="en-GB" sz="1800">
                <a:solidFill>
                  <a:srgbClr val="003C3B"/>
                </a:solidFill>
              </a:rPr>
              <a:t> and </a:t>
            </a:r>
            <a:r>
              <a:rPr lang="en-GB" sz="1800" b="1">
                <a:solidFill>
                  <a:srgbClr val="003C3B"/>
                </a:solidFill>
              </a:rPr>
              <a:t>student characteristics </a:t>
            </a:r>
            <a:r>
              <a:rPr lang="en-GB" sz="1800">
                <a:solidFill>
                  <a:srgbClr val="003C3B"/>
                </a:solidFill>
              </a:rPr>
              <a:t>may shape these outcomes. URM and non-male students display lower belonging, relevance, and growth mindset (e.g. Bayer et al., 2020) with disparities varying based on institution type (e.g. Krafft et al., 2023)</a:t>
            </a:r>
            <a:endParaRPr sz="1800">
              <a:solidFill>
                <a:srgbClr val="003C3B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•</a:t>
            </a:r>
            <a:r>
              <a:rPr lang="en-GB" sz="1800" b="1">
                <a:solidFill>
                  <a:srgbClr val="003C3B"/>
                </a:solidFill>
              </a:rPr>
              <a:t>Cultural Factors </a:t>
            </a:r>
            <a:r>
              <a:rPr lang="en-GB" sz="1800">
                <a:solidFill>
                  <a:srgbClr val="003C3B"/>
                </a:solidFill>
              </a:rPr>
              <a:t>matter, interpretation of mindset concepts varies across cultures (e.g. Corradi et al., 2019; He &amp; Zhang, 2024). Effects vary across student populations and learning environments (e.g. Yeager &amp; Dweck, 2020)</a:t>
            </a:r>
            <a:endParaRPr sz="1800">
              <a:solidFill>
                <a:srgbClr val="003C3B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GB" sz="1800">
                <a:solidFill>
                  <a:schemeClr val="dk1"/>
                </a:solidFill>
              </a:rPr>
              <a:t>•</a:t>
            </a:r>
            <a:r>
              <a:rPr lang="en-GB" sz="1800">
                <a:solidFill>
                  <a:srgbClr val="003C3B"/>
                </a:solidFill>
              </a:rPr>
              <a:t>Our study </a:t>
            </a:r>
            <a:r>
              <a:rPr lang="en-GB" sz="1800" b="1">
                <a:solidFill>
                  <a:srgbClr val="003C3B"/>
                </a:solidFill>
              </a:rPr>
              <a:t>extends recent large-scale US study by EENE </a:t>
            </a:r>
            <a:r>
              <a:rPr lang="en-GB" sz="1800">
                <a:solidFill>
                  <a:srgbClr val="003C3B"/>
                </a:solidFill>
              </a:rPr>
              <a:t>(Marshall et al., 2025) to international context.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"/>
          <p:cNvSpPr txBox="1">
            <a:spLocks noGrp="1"/>
          </p:cNvSpPr>
          <p:nvPr>
            <p:ph type="title"/>
          </p:nvPr>
        </p:nvSpPr>
        <p:spPr>
          <a:xfrm>
            <a:off x="74236" y="379031"/>
            <a:ext cx="3107579" cy="269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International Academic Mindset: </a:t>
            </a:r>
            <a:br>
              <a:rPr lang="en-GB">
                <a:solidFill>
                  <a:srgbClr val="017D69"/>
                </a:solidFill>
              </a:rPr>
            </a:br>
            <a:r>
              <a:rPr lang="en-GB">
                <a:solidFill>
                  <a:srgbClr val="017D69"/>
                </a:solidFill>
              </a:rPr>
              <a:t>Main Academic Mindset Questions</a:t>
            </a:r>
            <a:endParaRPr/>
          </a:p>
        </p:txBody>
      </p:sp>
      <p:pic>
        <p:nvPicPr>
          <p:cNvPr id="230" name="Google Shape;2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587" y="103555"/>
            <a:ext cx="5238058" cy="493639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"/>
          <p:cNvSpPr txBox="1"/>
          <p:nvPr/>
        </p:nvSpPr>
        <p:spPr>
          <a:xfrm>
            <a:off x="448056" y="3346704"/>
            <a:ext cx="23408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Student pre + post survey (identical)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Staff survey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"/>
          <p:cNvSpPr txBox="1">
            <a:spLocks noGrp="1"/>
          </p:cNvSpPr>
          <p:nvPr>
            <p:ph type="title"/>
          </p:nvPr>
        </p:nvSpPr>
        <p:spPr>
          <a:xfrm>
            <a:off x="390120" y="470470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0"/>
              <a:buFont typeface="Arial"/>
              <a:buNone/>
            </a:pPr>
            <a:r>
              <a:rPr lang="en-GB"/>
              <a:t>Economic Education Network for Experiments (EENE)</a:t>
            </a:r>
            <a:endParaRPr/>
          </a:p>
        </p:txBody>
      </p:sp>
      <p:sp>
        <p:nvSpPr>
          <p:cNvPr id="237" name="Google Shape;237;p4"/>
          <p:cNvSpPr txBox="1">
            <a:spLocks noGrp="1"/>
          </p:cNvSpPr>
          <p:nvPr>
            <p:ph type="body" idx="1"/>
          </p:nvPr>
        </p:nvSpPr>
        <p:spPr>
          <a:xfrm>
            <a:off x="424547" y="1476461"/>
            <a:ext cx="8235197" cy="225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3966" lvl="0" indent="-1039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/>
              <a:t>Founded in 2023 to create a collaborative space for cross-institution studies with pooled samples</a:t>
            </a:r>
            <a:endParaRPr/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/>
              <a:t>Academic Mindset was first test study carried out</a:t>
            </a:r>
            <a:endParaRPr/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/>
              <a:t>Welcomes economics instructors from around the world to participate and develop studies</a:t>
            </a:r>
            <a:endParaRPr/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/>
              <a:t>EENE annual meeting follows CTREE meeting in USA (hybrid)</a:t>
            </a:r>
            <a:endParaRPr/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/>
              <a:t>Join EENE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https://eene.org/join/</a:t>
            </a:r>
            <a:r>
              <a:rPr lang="en-GB"/>
              <a:t>)</a:t>
            </a:r>
            <a:endParaRPr/>
          </a:p>
          <a:p>
            <a:pPr marL="103966" lvl="0" indent="-11574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None/>
            </a:pPr>
            <a:endParaRPr/>
          </a:p>
        </p:txBody>
      </p:sp>
      <p:pic>
        <p:nvPicPr>
          <p:cNvPr id="238" name="Google Shape;23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84034"/>
            <a:ext cx="7772400" cy="17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8352" y="2667722"/>
            <a:ext cx="4457053" cy="143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"/>
          <p:cNvSpPr txBox="1">
            <a:spLocks noGrp="1"/>
          </p:cNvSpPr>
          <p:nvPr>
            <p:ph type="title"/>
          </p:nvPr>
        </p:nvSpPr>
        <p:spPr>
          <a:xfrm>
            <a:off x="390120" y="470470"/>
            <a:ext cx="8110700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International Academic Mindset: Context</a:t>
            </a:r>
            <a:endParaRPr/>
          </a:p>
        </p:txBody>
      </p:sp>
      <p:sp>
        <p:nvSpPr>
          <p:cNvPr id="245" name="Google Shape;245;p5"/>
          <p:cNvSpPr txBox="1"/>
          <p:nvPr/>
        </p:nvSpPr>
        <p:spPr>
          <a:xfrm>
            <a:off x="424548" y="1187521"/>
            <a:ext cx="2784166" cy="254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3966" lvl="0" indent="-10396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</a:pPr>
            <a:r>
              <a:rPr lang="en-GB" sz="1455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rPr>
              <a:t>18 modules (courses) from 11 universities from 8 countries</a:t>
            </a:r>
            <a:endParaRPr/>
          </a:p>
          <a:p>
            <a:pPr marL="103966" lvl="0" indent="-11574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</a:pPr>
            <a:endParaRPr sz="1455" b="0" i="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</a:pPr>
            <a:r>
              <a:rPr lang="en-GB" sz="1455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rPr>
              <a:t>1188 students answered the pre survey and 745 answered both the pre and post survey</a:t>
            </a:r>
            <a:endParaRPr/>
          </a:p>
          <a:p>
            <a:pPr marL="103966" lvl="0" indent="-11574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</a:pPr>
            <a:endParaRPr sz="1455" b="0" i="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966" lvl="0" indent="-103966" algn="l" rtl="0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</a:pPr>
            <a:r>
              <a:rPr lang="en-GB" sz="1455" b="0" i="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rPr>
              <a:t>Large variation in size, students enrolled and completion rates</a:t>
            </a:r>
            <a:endParaRPr/>
          </a:p>
        </p:txBody>
      </p:sp>
      <p:pic>
        <p:nvPicPr>
          <p:cNvPr id="246" name="Google Shape;2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3698" y="1120611"/>
            <a:ext cx="5698891" cy="385816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015" y="178138"/>
            <a:ext cx="7720241" cy="4787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>
            <a:spLocks noGrp="1"/>
          </p:cNvSpPr>
          <p:nvPr>
            <p:ph type="title"/>
          </p:nvPr>
        </p:nvSpPr>
        <p:spPr>
          <a:xfrm>
            <a:off x="436615" y="214748"/>
            <a:ext cx="8110700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International Academic Mindset: Context</a:t>
            </a:r>
            <a:endParaRPr/>
          </a:p>
        </p:txBody>
      </p:sp>
      <p:pic>
        <p:nvPicPr>
          <p:cNvPr id="257" name="Google Shape;2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798" y="2699116"/>
            <a:ext cx="4307850" cy="244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88" y="992858"/>
            <a:ext cx="4253234" cy="235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 txBox="1">
            <a:spLocks noGrp="1"/>
          </p:cNvSpPr>
          <p:nvPr>
            <p:ph type="title"/>
          </p:nvPr>
        </p:nvSpPr>
        <p:spPr>
          <a:xfrm>
            <a:off x="390120" y="246027"/>
            <a:ext cx="3957155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International Academic Mindset: Summary Statistics</a:t>
            </a:r>
            <a:endParaRPr/>
          </a:p>
        </p:txBody>
      </p:sp>
      <p:pic>
        <p:nvPicPr>
          <p:cNvPr id="264" name="Google Shape;2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715" y="69628"/>
            <a:ext cx="4725824" cy="500424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chemeClr val="lt1"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 txBox="1">
            <a:spLocks noGrp="1"/>
          </p:cNvSpPr>
          <p:nvPr>
            <p:ph type="title"/>
          </p:nvPr>
        </p:nvSpPr>
        <p:spPr>
          <a:xfrm>
            <a:off x="323618" y="212775"/>
            <a:ext cx="8063924" cy="4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017D69"/>
                </a:solidFill>
              </a:rPr>
              <a:t>Measuring Academic Mindset: Univariate Analysis</a:t>
            </a:r>
            <a:endParaRPr/>
          </a:p>
        </p:txBody>
      </p:sp>
      <p:pic>
        <p:nvPicPr>
          <p:cNvPr id="270" name="Google Shape;2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797" y="853401"/>
            <a:ext cx="7772400" cy="1849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9"/>
          <p:cNvSpPr txBox="1"/>
          <p:nvPr/>
        </p:nvSpPr>
        <p:spPr>
          <a:xfrm>
            <a:off x="615142" y="2881114"/>
            <a:ext cx="7772400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>
                <a:latin typeface="Helvetica Neue"/>
                <a:ea typeface="Helvetica Neue"/>
                <a:cs typeface="Helvetica Neue"/>
                <a:sym typeface="Helvetica Neue"/>
              </a:rPr>
              <a:t>Positive (improvement) on :</a:t>
            </a:r>
            <a:endParaRPr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Helvetica Neue"/>
                <a:ea typeface="Helvetica Neue"/>
                <a:cs typeface="Helvetica Neue"/>
                <a:sym typeface="Helvetica Neue"/>
              </a:rPr>
              <a:t>- Belief that everyone can understand economics with effort </a:t>
            </a:r>
            <a:r>
              <a:rPr lang="en-GB" sz="1050" b="1">
                <a:latin typeface="Helvetica Neue"/>
                <a:ea typeface="Helvetica Neue"/>
                <a:cs typeface="Helvetica Neue"/>
                <a:sym typeface="Helvetica Neue"/>
              </a:rPr>
              <a:t>(Econ Growth Mindset)</a:t>
            </a:r>
            <a:endParaRPr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Belief that they can succeed at most endevours they set their mind to </a:t>
            </a:r>
            <a:r>
              <a:rPr lang="en-GB" sz="1100" b="1"/>
              <a:t>(Gen self Efficacy)</a:t>
            </a:r>
            <a:endParaRPr sz="1400" b="1"/>
          </a:p>
          <a:p>
            <a:pPr marL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Perception of economics as interesting and personally relevant </a:t>
            </a:r>
            <a:r>
              <a:rPr lang="en-GB" sz="1100" b="1"/>
              <a:t>(Interesting)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/>
              <a:t>Negative (worsening) on: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400"/>
              <a:t>Sense of belonging in economics classes </a:t>
            </a:r>
            <a:r>
              <a:rPr lang="en-GB" sz="1100" b="1"/>
              <a:t>(Econ Belonging)</a:t>
            </a:r>
            <a:endParaRPr sz="1400" b="1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400"/>
              <a:t>Belief that people can learn things but can’t change their intelligence </a:t>
            </a:r>
            <a:r>
              <a:rPr lang="en-GB" sz="1050" b="1"/>
              <a:t>(Gen Growth Mindset)</a:t>
            </a:r>
            <a:endParaRPr sz="1400" b="1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400"/>
              <a:t>Students’ ability to relate economics to everyday life </a:t>
            </a:r>
            <a:r>
              <a:rPr lang="en-GB" sz="1100" b="1"/>
              <a:t>(Day to Day)</a:t>
            </a:r>
            <a:endParaRPr sz="1400" b="1"/>
          </a:p>
          <a:p>
            <a:pPr marL="285750" lvl="0" indent="-1968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/>
          </a:p>
          <a:p>
            <a:pPr marL="285750" lvl="0" indent="-1968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285750" lvl="0" indent="-19685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1138</Words>
  <Application>Microsoft Office PowerPoint</Application>
  <PresentationFormat>On-screen Show (16:9)</PresentationFormat>
  <Paragraphs>133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Arial</vt:lpstr>
      <vt:lpstr>Helvetica Neue</vt:lpstr>
      <vt:lpstr>Palatino Linotype</vt:lpstr>
      <vt:lpstr>Custom Design</vt:lpstr>
      <vt:lpstr>Academic Mindset in Economics Degrees: An International Comparison            Carlos Cortinhas &amp; Jana Sadeh (with Douglas McKee, Emily Marshall, Brandon Sheridon, et al.)  c.cortinhas@exeter.ac.uk; jana.sadeh@soton.ac.uk</vt:lpstr>
      <vt:lpstr>Motivation &amp; Literature</vt:lpstr>
      <vt:lpstr>International Academic Mindset:  Main Academic Mindset Questions</vt:lpstr>
      <vt:lpstr>Economic Education Network for Experiments (EENE)</vt:lpstr>
      <vt:lpstr>International Academic Mindset: Context</vt:lpstr>
      <vt:lpstr>PowerPoint Presentation</vt:lpstr>
      <vt:lpstr>International Academic Mindset: Context</vt:lpstr>
      <vt:lpstr>International Academic Mindset: Summary Statistics</vt:lpstr>
      <vt:lpstr>Measuring Academic Mindset: Univariate Analysis</vt:lpstr>
      <vt:lpstr>Univariate Analysis: The Role of Gender</vt:lpstr>
      <vt:lpstr>Univariate Analysis: The Role of Gender by Country</vt:lpstr>
      <vt:lpstr>Multivariate Analysis: Framework </vt:lpstr>
      <vt:lpstr>Multivariate Analysis: OLS regressions</vt:lpstr>
      <vt:lpstr>Multivariate Analysis: Logit </vt:lpstr>
      <vt:lpstr>Multivariate Analysis: Key results</vt:lpstr>
      <vt:lpstr>Multivariate Analysis: Key results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Mindset in Economics Degrees: An International Comparison</dc:title>
  <dc:creator>Carlos Cortinhas;Jana Sadeh</dc:creator>
  <cp:keywords>Economics education</cp:keywords>
  <cp:lastModifiedBy>Martin Poulter</cp:lastModifiedBy>
  <cp:revision>1</cp:revision>
  <dcterms:created xsi:type="dcterms:W3CDTF">2022-09-29T15:54:17Z</dcterms:created>
  <dcterms:modified xsi:type="dcterms:W3CDTF">2025-10-14T15:46:37Z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0x010100305445A33AFAEC419A41B44D69E6129F</vt:lpwstr>
  </property>
  <property fmtid="{D5CDD505-2E9C-101B-9397-08002B2CF9AE}" pid="7" name="MediaServiceImageTags">
    <vt:lpwstr/>
  </property>
</Properties>
</file>