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  <p:sldMasterId id="2147483734" r:id="rId5"/>
    <p:sldMasterId id="2147483722" r:id="rId6"/>
  </p:sldMasterIdLst>
  <p:notesMasterIdLst>
    <p:notesMasterId r:id="rId28"/>
  </p:notesMasterIdLst>
  <p:sldIdLst>
    <p:sldId id="428" r:id="rId7"/>
    <p:sldId id="456" r:id="rId8"/>
    <p:sldId id="430" r:id="rId9"/>
    <p:sldId id="431" r:id="rId10"/>
    <p:sldId id="439" r:id="rId11"/>
    <p:sldId id="457" r:id="rId12"/>
    <p:sldId id="448" r:id="rId13"/>
    <p:sldId id="433" r:id="rId14"/>
    <p:sldId id="460" r:id="rId15"/>
    <p:sldId id="444" r:id="rId16"/>
    <p:sldId id="443" r:id="rId17"/>
    <p:sldId id="458" r:id="rId18"/>
    <p:sldId id="461" r:id="rId19"/>
    <p:sldId id="442" r:id="rId20"/>
    <p:sldId id="455" r:id="rId21"/>
    <p:sldId id="441" r:id="rId22"/>
    <p:sldId id="440" r:id="rId23"/>
    <p:sldId id="459" r:id="rId24"/>
    <p:sldId id="451" r:id="rId25"/>
    <p:sldId id="452" r:id="rId26"/>
    <p:sldId id="453" r:id="rId2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54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donald, Lucy J" initials="MLJ" lastIdx="23" clrIdx="0">
    <p:extLst>
      <p:ext uri="{19B8F6BF-5375-455C-9EA6-DF929625EA0E}">
        <p15:presenceInfo xmlns:p15="http://schemas.microsoft.com/office/powerpoint/2012/main" userId="S::ade372@abdn.ac.uk::f488a842-baa6-445c-8bd4-613a5949b1d7" providerId="AD"/>
      </p:ext>
    </p:extLst>
  </p:cmAuthor>
  <p:cmAuthor id="2" name="Fernandes, Jennifer A." initials="FJA" lastIdx="12" clrIdx="1">
    <p:extLst>
      <p:ext uri="{19B8F6BF-5375-455C-9EA6-DF929625EA0E}">
        <p15:presenceInfo xmlns:p15="http://schemas.microsoft.com/office/powerpoint/2012/main" userId="S::adl056@abdn.ac.uk::ee6c1af5-c102-4105-acc7-82cd7a678c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E5C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CDAA0A-F3E8-4CBC-8642-E75ECF1594A0}" v="4" dt="2023-09-03T17:54:16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033" autoAdjust="0"/>
  </p:normalViewPr>
  <p:slideViewPr>
    <p:cSldViewPr snapToGrid="0" snapToObjects="1">
      <p:cViewPr varScale="1">
        <p:scale>
          <a:sx n="108" d="100"/>
          <a:sy n="108" d="100"/>
        </p:scale>
        <p:origin x="758" y="72"/>
      </p:cViewPr>
      <p:guideLst>
        <p:guide orient="horz" pos="1620"/>
        <p:guide pos="2880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Proud" userId="bdad6863-1a31-4a56-8bb6-5d7016d6e842" providerId="ADAL" clId="{5DCDAA0A-F3E8-4CBC-8642-E75ECF1594A0}"/>
    <pc:docChg chg="custSel addSld modSld">
      <pc:chgData name="Steven Proud" userId="bdad6863-1a31-4a56-8bb6-5d7016d6e842" providerId="ADAL" clId="{5DCDAA0A-F3E8-4CBC-8642-E75ECF1594A0}" dt="2023-09-03T18:26:25.418" v="575" actId="255"/>
      <pc:docMkLst>
        <pc:docMk/>
      </pc:docMkLst>
      <pc:sldChg chg="modSp mod">
        <pc:chgData name="Steven Proud" userId="bdad6863-1a31-4a56-8bb6-5d7016d6e842" providerId="ADAL" clId="{5DCDAA0A-F3E8-4CBC-8642-E75ECF1594A0}" dt="2023-09-03T18:13:45.813" v="566" actId="20577"/>
        <pc:sldMkLst>
          <pc:docMk/>
          <pc:sldMk cId="58196012" sldId="453"/>
        </pc:sldMkLst>
        <pc:spChg chg="mod">
          <ac:chgData name="Steven Proud" userId="bdad6863-1a31-4a56-8bb6-5d7016d6e842" providerId="ADAL" clId="{5DCDAA0A-F3E8-4CBC-8642-E75ECF1594A0}" dt="2023-09-03T18:13:45.813" v="566" actId="20577"/>
          <ac:spMkLst>
            <pc:docMk/>
            <pc:sldMk cId="58196012" sldId="453"/>
            <ac:spMk id="3" creationId="{605789AC-3318-4E80-B51D-EC7E3B387BA7}"/>
          </ac:spMkLst>
        </pc:spChg>
      </pc:sldChg>
      <pc:sldChg chg="modSp mod">
        <pc:chgData name="Steven Proud" userId="bdad6863-1a31-4a56-8bb6-5d7016d6e842" providerId="ADAL" clId="{5DCDAA0A-F3E8-4CBC-8642-E75ECF1594A0}" dt="2023-09-03T18:26:25.418" v="575" actId="255"/>
        <pc:sldMkLst>
          <pc:docMk/>
          <pc:sldMk cId="1928483087" sldId="459"/>
        </pc:sldMkLst>
        <pc:spChg chg="mod">
          <ac:chgData name="Steven Proud" userId="bdad6863-1a31-4a56-8bb6-5d7016d6e842" providerId="ADAL" clId="{5DCDAA0A-F3E8-4CBC-8642-E75ECF1594A0}" dt="2023-09-03T18:26:13.271" v="573" actId="255"/>
          <ac:spMkLst>
            <pc:docMk/>
            <pc:sldMk cId="1928483087" sldId="459"/>
            <ac:spMk id="9" creationId="{6B5F9586-9177-942B-EC6D-0068C9FE8F1C}"/>
          </ac:spMkLst>
        </pc:spChg>
        <pc:spChg chg="mod">
          <ac:chgData name="Steven Proud" userId="bdad6863-1a31-4a56-8bb6-5d7016d6e842" providerId="ADAL" clId="{5DCDAA0A-F3E8-4CBC-8642-E75ECF1594A0}" dt="2023-09-03T18:26:25.418" v="575" actId="255"/>
          <ac:spMkLst>
            <pc:docMk/>
            <pc:sldMk cId="1928483087" sldId="459"/>
            <ac:spMk id="14" creationId="{F854CCBD-464B-CF63-D194-DB59FC890D3D}"/>
          </ac:spMkLst>
        </pc:spChg>
        <pc:spChg chg="mod">
          <ac:chgData name="Steven Proud" userId="bdad6863-1a31-4a56-8bb6-5d7016d6e842" providerId="ADAL" clId="{5DCDAA0A-F3E8-4CBC-8642-E75ECF1594A0}" dt="2023-09-03T18:26:21.396" v="574" actId="255"/>
          <ac:spMkLst>
            <pc:docMk/>
            <pc:sldMk cId="1928483087" sldId="459"/>
            <ac:spMk id="23" creationId="{2457ACC5-4D1E-C704-8D7F-C52FBB6C16E0}"/>
          </ac:spMkLst>
        </pc:spChg>
      </pc:sldChg>
      <pc:sldChg chg="addSp delSp modSp add mod modTransition">
        <pc:chgData name="Steven Proud" userId="bdad6863-1a31-4a56-8bb6-5d7016d6e842" providerId="ADAL" clId="{5DCDAA0A-F3E8-4CBC-8642-E75ECF1594A0}" dt="2023-09-03T18:02:38.808" v="565" actId="13822"/>
        <pc:sldMkLst>
          <pc:docMk/>
          <pc:sldMk cId="1333107430" sldId="461"/>
        </pc:sldMkLst>
        <pc:spChg chg="add mod">
          <ac:chgData name="Steven Proud" userId="bdad6863-1a31-4a56-8bb6-5d7016d6e842" providerId="ADAL" clId="{5DCDAA0A-F3E8-4CBC-8642-E75ECF1594A0}" dt="2023-09-03T17:53:50.955" v="255" actId="14100"/>
          <ac:spMkLst>
            <pc:docMk/>
            <pc:sldMk cId="1333107430" sldId="461"/>
            <ac:spMk id="2" creationId="{F3F333D1-EC61-0187-01B1-F5DE72C3C0C2}"/>
          </ac:spMkLst>
        </pc:spChg>
        <pc:spChg chg="add del">
          <ac:chgData name="Steven Proud" userId="bdad6863-1a31-4a56-8bb6-5d7016d6e842" providerId="ADAL" clId="{5DCDAA0A-F3E8-4CBC-8642-E75ECF1594A0}" dt="2023-09-03T17:51:56.887" v="22" actId="478"/>
          <ac:spMkLst>
            <pc:docMk/>
            <pc:sldMk cId="1333107430" sldId="461"/>
            <ac:spMk id="3" creationId="{BE9DFFD8-1713-9FB8-18CB-03CD73C66E50}"/>
          </ac:spMkLst>
        </pc:spChg>
        <pc:spChg chg="add mod ord">
          <ac:chgData name="Steven Proud" userId="bdad6863-1a31-4a56-8bb6-5d7016d6e842" providerId="ADAL" clId="{5DCDAA0A-F3E8-4CBC-8642-E75ECF1594A0}" dt="2023-09-03T18:02:34.079" v="564" actId="13822"/>
          <ac:spMkLst>
            <pc:docMk/>
            <pc:sldMk cId="1333107430" sldId="461"/>
            <ac:spMk id="4" creationId="{4894C18A-E6F8-432A-E4C4-8D32D26562E6}"/>
          </ac:spMkLst>
        </pc:spChg>
        <pc:spChg chg="add mod">
          <ac:chgData name="Steven Proud" userId="bdad6863-1a31-4a56-8bb6-5d7016d6e842" providerId="ADAL" clId="{5DCDAA0A-F3E8-4CBC-8642-E75ECF1594A0}" dt="2023-09-03T17:54:11.082" v="257" actId="1076"/>
          <ac:spMkLst>
            <pc:docMk/>
            <pc:sldMk cId="1333107430" sldId="461"/>
            <ac:spMk id="5" creationId="{633EECE6-1357-BB48-254F-53963F6E246E}"/>
          </ac:spMkLst>
        </pc:spChg>
        <pc:spChg chg="add mod ord">
          <ac:chgData name="Steven Proud" userId="bdad6863-1a31-4a56-8bb6-5d7016d6e842" providerId="ADAL" clId="{5DCDAA0A-F3E8-4CBC-8642-E75ECF1594A0}" dt="2023-09-03T18:02:38.808" v="565" actId="13822"/>
          <ac:spMkLst>
            <pc:docMk/>
            <pc:sldMk cId="1333107430" sldId="461"/>
            <ac:spMk id="6" creationId="{80386806-EC48-26C7-A977-6824ABF4BDEF}"/>
          </ac:spMkLst>
        </pc:spChg>
        <pc:spChg chg="mod">
          <ac:chgData name="Steven Proud" userId="bdad6863-1a31-4a56-8bb6-5d7016d6e842" providerId="ADAL" clId="{5DCDAA0A-F3E8-4CBC-8642-E75ECF1594A0}" dt="2023-09-03T17:51:20.202" v="16" actId="1076"/>
          <ac:spMkLst>
            <pc:docMk/>
            <pc:sldMk cId="1333107430" sldId="461"/>
            <ac:spMk id="29" creationId="{A70E1A0A-924D-9FD3-6C8E-F743E5713F71}"/>
          </ac:spMkLst>
        </pc:spChg>
        <pc:spChg chg="del">
          <ac:chgData name="Steven Proud" userId="bdad6863-1a31-4a56-8bb6-5d7016d6e842" providerId="ADAL" clId="{5DCDAA0A-F3E8-4CBC-8642-E75ECF1594A0}" dt="2023-09-03T17:51:05.348" v="2" actId="478"/>
          <ac:spMkLst>
            <pc:docMk/>
            <pc:sldMk cId="1333107430" sldId="461"/>
            <ac:spMk id="31" creationId="{3A2089D4-574F-4803-4920-7720FDF1660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7DBE44-6A44-441C-9945-49961DB40DCC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5F124E-DE97-470E-95E8-6505498E4E4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2200" dirty="0"/>
            <a:t>What is IREE looking for?</a:t>
          </a:r>
        </a:p>
      </dgm:t>
    </dgm:pt>
    <dgm:pt modelId="{27220204-7658-4174-84F3-200AE8AA215E}" type="parTrans" cxnId="{5B0B0895-8CF1-47FD-A7A2-921B9C33B59A}">
      <dgm:prSet/>
      <dgm:spPr/>
      <dgm:t>
        <a:bodyPr/>
        <a:lstStyle/>
        <a:p>
          <a:endParaRPr lang="en-GB"/>
        </a:p>
      </dgm:t>
    </dgm:pt>
    <dgm:pt modelId="{45F2BE9D-C748-441B-A1FA-A5947A202EDC}" type="sibTrans" cxnId="{5B0B0895-8CF1-47FD-A7A2-921B9C33B59A}">
      <dgm:prSet/>
      <dgm:spPr/>
      <dgm:t>
        <a:bodyPr/>
        <a:lstStyle/>
        <a:p>
          <a:endParaRPr lang="en-GB"/>
        </a:p>
      </dgm:t>
    </dgm:pt>
    <dgm:pt modelId="{87B3E142-2206-442D-92D7-BE1FF5E7195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How do economics students learn</a:t>
          </a:r>
          <a:r>
            <a:rPr lang="en-GB" sz="1300" dirty="0"/>
            <a:t>?</a:t>
          </a:r>
        </a:p>
      </dgm:t>
    </dgm:pt>
    <dgm:pt modelId="{C3BBA1BD-4490-420C-A989-CBC315EB01CB}" type="parTrans" cxnId="{348BC7F1-63A5-40C8-838F-605D185A2876}">
      <dgm:prSet/>
      <dgm:spPr/>
      <dgm:t>
        <a:bodyPr/>
        <a:lstStyle/>
        <a:p>
          <a:endParaRPr lang="en-GB"/>
        </a:p>
      </dgm:t>
    </dgm:pt>
    <dgm:pt modelId="{5A0016A1-E3CE-4812-BAED-BDD736DDF11B}" type="sibTrans" cxnId="{348BC7F1-63A5-40C8-838F-605D185A2876}">
      <dgm:prSet/>
      <dgm:spPr/>
      <dgm:t>
        <a:bodyPr/>
        <a:lstStyle/>
        <a:p>
          <a:endParaRPr lang="en-GB"/>
        </a:p>
      </dgm:t>
    </dgm:pt>
    <dgm:pt modelId="{7B85DBE1-47AA-4E36-B7FF-2DA497C50DC4}">
      <dgm:prSet phldrT="[Text]" phldr="1"/>
      <dgm:spPr/>
      <dgm:t>
        <a:bodyPr/>
        <a:lstStyle/>
        <a:p>
          <a:endParaRPr lang="en-GB" dirty="0"/>
        </a:p>
      </dgm:t>
    </dgm:pt>
    <dgm:pt modelId="{50E982D3-16A9-48A8-A9E6-546CB201887F}" type="parTrans" cxnId="{DBEC2F99-6542-4DF3-90A6-ABB7F924E304}">
      <dgm:prSet/>
      <dgm:spPr/>
      <dgm:t>
        <a:bodyPr/>
        <a:lstStyle/>
        <a:p>
          <a:endParaRPr lang="en-GB"/>
        </a:p>
      </dgm:t>
    </dgm:pt>
    <dgm:pt modelId="{5F299E03-5681-4A38-B9BA-2D90CCF0C82F}" type="sibTrans" cxnId="{DBEC2F99-6542-4DF3-90A6-ABB7F924E304}">
      <dgm:prSet/>
      <dgm:spPr/>
      <dgm:t>
        <a:bodyPr/>
        <a:lstStyle/>
        <a:p>
          <a:endParaRPr lang="en-GB"/>
        </a:p>
      </dgm:t>
    </dgm:pt>
    <dgm:pt modelId="{0116A115-C6BF-4ABC-BF71-0FDBFB4F77D0}">
      <dgm:prSet phldrT="[Text]" phldr="1"/>
      <dgm:spPr/>
      <dgm:t>
        <a:bodyPr/>
        <a:lstStyle/>
        <a:p>
          <a:endParaRPr lang="en-GB"/>
        </a:p>
      </dgm:t>
    </dgm:pt>
    <dgm:pt modelId="{67B4FE32-F20E-4CA5-8E87-F98F85DD9009}" type="parTrans" cxnId="{86D8E7BC-8551-4CE9-BA27-3F7233E9C33F}">
      <dgm:prSet/>
      <dgm:spPr/>
      <dgm:t>
        <a:bodyPr/>
        <a:lstStyle/>
        <a:p>
          <a:endParaRPr lang="en-GB"/>
        </a:p>
      </dgm:t>
    </dgm:pt>
    <dgm:pt modelId="{095CEC3E-A30F-4775-8C0B-00488F434E42}" type="sibTrans" cxnId="{86D8E7BC-8551-4CE9-BA27-3F7233E9C33F}">
      <dgm:prSet/>
      <dgm:spPr/>
      <dgm:t>
        <a:bodyPr/>
        <a:lstStyle/>
        <a:p>
          <a:endParaRPr lang="en-GB"/>
        </a:p>
      </dgm:t>
    </dgm:pt>
    <dgm:pt modelId="{A9C2C7F0-7DED-418B-9C44-736020AA8725}">
      <dgm:prSet phldrT="[Text]" phldr="1"/>
      <dgm:spPr/>
      <dgm:t>
        <a:bodyPr/>
        <a:lstStyle/>
        <a:p>
          <a:endParaRPr lang="en-GB" dirty="0"/>
        </a:p>
      </dgm:t>
    </dgm:pt>
    <dgm:pt modelId="{CD32DF88-B3EB-45EB-B9E2-EF7E0E80EA2D}" type="parTrans" cxnId="{4B334BC7-A37E-4C29-9BB2-3D82B27E6E04}">
      <dgm:prSet/>
      <dgm:spPr/>
      <dgm:t>
        <a:bodyPr/>
        <a:lstStyle/>
        <a:p>
          <a:endParaRPr lang="en-GB"/>
        </a:p>
      </dgm:t>
    </dgm:pt>
    <dgm:pt modelId="{FD2252A8-292D-4619-9D5E-ECBF6B3EDFBD}" type="sibTrans" cxnId="{4B334BC7-A37E-4C29-9BB2-3D82B27E6E04}">
      <dgm:prSet/>
      <dgm:spPr/>
      <dgm:t>
        <a:bodyPr/>
        <a:lstStyle/>
        <a:p>
          <a:endParaRPr lang="en-GB"/>
        </a:p>
      </dgm:t>
    </dgm:pt>
    <dgm:pt modelId="{935B5A07-B0D8-411F-BAF9-773E6671E77E}">
      <dgm:prSet phldrT="[Text]" phldr="1"/>
      <dgm:spPr/>
      <dgm:t>
        <a:bodyPr/>
        <a:lstStyle/>
        <a:p>
          <a:endParaRPr lang="en-GB" dirty="0"/>
        </a:p>
      </dgm:t>
    </dgm:pt>
    <dgm:pt modelId="{5E0E0D64-5A5D-49F9-9E12-CD591D2BCA7E}" type="parTrans" cxnId="{FF2F3857-14D0-4074-A041-025AB87C1ACB}">
      <dgm:prSet/>
      <dgm:spPr/>
      <dgm:t>
        <a:bodyPr/>
        <a:lstStyle/>
        <a:p>
          <a:endParaRPr lang="en-GB"/>
        </a:p>
      </dgm:t>
    </dgm:pt>
    <dgm:pt modelId="{78BE94B4-3FCB-4CB9-A0AC-8F81697001DA}" type="sibTrans" cxnId="{FF2F3857-14D0-4074-A041-025AB87C1ACB}">
      <dgm:prSet/>
      <dgm:spPr/>
      <dgm:t>
        <a:bodyPr/>
        <a:lstStyle/>
        <a:p>
          <a:endParaRPr lang="en-GB"/>
        </a:p>
      </dgm:t>
    </dgm:pt>
    <dgm:pt modelId="{4BBE96F8-4831-41FE-95CF-E8878E3641AD}">
      <dgm:prSet phldrT="[Text]" phldr="1"/>
      <dgm:spPr/>
      <dgm:t>
        <a:bodyPr/>
        <a:lstStyle/>
        <a:p>
          <a:endParaRPr lang="en-GB" dirty="0"/>
        </a:p>
      </dgm:t>
    </dgm:pt>
    <dgm:pt modelId="{42CE950C-86A8-403E-8D89-A98E2C9E29D6}" type="parTrans" cxnId="{6AA71861-5E86-4A57-9EC7-B6077F895E67}">
      <dgm:prSet/>
      <dgm:spPr/>
      <dgm:t>
        <a:bodyPr/>
        <a:lstStyle/>
        <a:p>
          <a:endParaRPr lang="en-GB"/>
        </a:p>
      </dgm:t>
    </dgm:pt>
    <dgm:pt modelId="{C1599F94-8BE6-4308-AAA4-7232221376CF}" type="sibTrans" cxnId="{6AA71861-5E86-4A57-9EC7-B6077F895E67}">
      <dgm:prSet/>
      <dgm:spPr/>
      <dgm:t>
        <a:bodyPr/>
        <a:lstStyle/>
        <a:p>
          <a:endParaRPr lang="en-GB"/>
        </a:p>
      </dgm:t>
    </dgm:pt>
    <dgm:pt modelId="{D34F84EA-2D71-425D-9D43-5EFF18B3566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300" dirty="0"/>
            <a:t>What economics should be taught?</a:t>
          </a:r>
        </a:p>
      </dgm:t>
    </dgm:pt>
    <dgm:pt modelId="{12447250-11B4-4359-9ED1-11865F35270F}" type="parTrans" cxnId="{50EE5382-ED7A-4C42-AFE3-32C4D56D197A}">
      <dgm:prSet/>
      <dgm:spPr/>
      <dgm:t>
        <a:bodyPr/>
        <a:lstStyle/>
        <a:p>
          <a:endParaRPr lang="en-GB"/>
        </a:p>
      </dgm:t>
    </dgm:pt>
    <dgm:pt modelId="{5B77EB0B-5DDA-46E3-8CF2-0FD8B2D3FFC3}" type="sibTrans" cxnId="{50EE5382-ED7A-4C42-AFE3-32C4D56D197A}">
      <dgm:prSet/>
      <dgm:spPr/>
      <dgm:t>
        <a:bodyPr/>
        <a:lstStyle/>
        <a:p>
          <a:endParaRPr lang="en-GB"/>
        </a:p>
      </dgm:t>
    </dgm:pt>
    <dgm:pt modelId="{1B2D2425-CABF-4348-B6CC-F8EABA07F86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300" dirty="0"/>
            <a:t>Constraints in improving economics teaching and learning?</a:t>
          </a:r>
        </a:p>
      </dgm:t>
    </dgm:pt>
    <dgm:pt modelId="{B53A10B5-BE50-4E78-8990-637839690C06}" type="parTrans" cxnId="{A6720CE4-5F61-4A71-B117-8B604601B39E}">
      <dgm:prSet/>
      <dgm:spPr/>
      <dgm:t>
        <a:bodyPr/>
        <a:lstStyle/>
        <a:p>
          <a:endParaRPr lang="en-GB"/>
        </a:p>
      </dgm:t>
    </dgm:pt>
    <dgm:pt modelId="{2757CEFD-7544-4255-92EC-5833F668DDD6}" type="sibTrans" cxnId="{A6720CE4-5F61-4A71-B117-8B604601B39E}">
      <dgm:prSet/>
      <dgm:spPr/>
      <dgm:t>
        <a:bodyPr/>
        <a:lstStyle/>
        <a:p>
          <a:endParaRPr lang="en-GB"/>
        </a:p>
      </dgm:t>
    </dgm:pt>
    <dgm:pt modelId="{AA5D42E9-5CD3-4F3A-9DE9-6C88E834ADA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300" dirty="0"/>
            <a:t>How can current practice be improved?</a:t>
          </a:r>
        </a:p>
      </dgm:t>
    </dgm:pt>
    <dgm:pt modelId="{608BD03A-1E10-4003-BBEC-D8ACD33E51CB}" type="parTrans" cxnId="{5CB87A19-71BF-48BC-9B21-101E656B3CE6}">
      <dgm:prSet/>
      <dgm:spPr/>
      <dgm:t>
        <a:bodyPr/>
        <a:lstStyle/>
        <a:p>
          <a:endParaRPr lang="en-GB"/>
        </a:p>
      </dgm:t>
    </dgm:pt>
    <dgm:pt modelId="{C8FA2DA8-6DFD-4F8B-87E0-77F0F64C4FDE}" type="sibTrans" cxnId="{5CB87A19-71BF-48BC-9B21-101E656B3CE6}">
      <dgm:prSet/>
      <dgm:spPr/>
      <dgm:t>
        <a:bodyPr/>
        <a:lstStyle/>
        <a:p>
          <a:endParaRPr lang="en-GB"/>
        </a:p>
      </dgm:t>
    </dgm:pt>
    <dgm:pt modelId="{40062258-13A9-43AF-8A03-63D53D04379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300" dirty="0"/>
            <a:t>What can we learn from other countries?</a:t>
          </a:r>
        </a:p>
      </dgm:t>
    </dgm:pt>
    <dgm:pt modelId="{835942F6-9D0A-49AE-81E8-85CB3346F060}" type="parTrans" cxnId="{FD18AA9D-B258-4485-B7EA-52F2E2E555A3}">
      <dgm:prSet/>
      <dgm:spPr/>
      <dgm:t>
        <a:bodyPr/>
        <a:lstStyle/>
        <a:p>
          <a:endParaRPr lang="en-GB"/>
        </a:p>
      </dgm:t>
    </dgm:pt>
    <dgm:pt modelId="{EF18E4EE-6B97-4508-B7D2-4E3F16FA3602}" type="sibTrans" cxnId="{FD18AA9D-B258-4485-B7EA-52F2E2E555A3}">
      <dgm:prSet/>
      <dgm:spPr/>
      <dgm:t>
        <a:bodyPr/>
        <a:lstStyle/>
        <a:p>
          <a:endParaRPr lang="en-GB"/>
        </a:p>
      </dgm:t>
    </dgm:pt>
    <dgm:pt modelId="{E4586B76-6DC7-4AE5-B75D-C55FE3D5D28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300" dirty="0"/>
            <a:t>How can we make better use of electronic learning technologies?</a:t>
          </a:r>
        </a:p>
      </dgm:t>
    </dgm:pt>
    <dgm:pt modelId="{B1F319E7-9D8D-4DE8-97AE-21E63899196D}" type="parTrans" cxnId="{00A8D32B-E2DE-47F5-9251-F6503BC0178C}">
      <dgm:prSet/>
      <dgm:spPr/>
      <dgm:t>
        <a:bodyPr/>
        <a:lstStyle/>
        <a:p>
          <a:endParaRPr lang="en-GB"/>
        </a:p>
      </dgm:t>
    </dgm:pt>
    <dgm:pt modelId="{824C7D7B-5205-43EE-8649-D356ED5A097A}" type="sibTrans" cxnId="{00A8D32B-E2DE-47F5-9251-F6503BC0178C}">
      <dgm:prSet/>
      <dgm:spPr/>
      <dgm:t>
        <a:bodyPr/>
        <a:lstStyle/>
        <a:p>
          <a:endParaRPr lang="en-GB"/>
        </a:p>
      </dgm:t>
    </dgm:pt>
    <dgm:pt modelId="{CF0909D2-F801-43F9-AABF-B406C7E230CE}">
      <dgm:prSet/>
      <dgm:spPr/>
    </dgm:pt>
    <dgm:pt modelId="{67BEA4E5-1948-45F0-BAA4-2A2B11BC9719}" type="parTrans" cxnId="{C1E33E65-3023-4680-B5B8-ABDBA107B9D4}">
      <dgm:prSet/>
      <dgm:spPr/>
      <dgm:t>
        <a:bodyPr/>
        <a:lstStyle/>
        <a:p>
          <a:endParaRPr lang="en-GB"/>
        </a:p>
      </dgm:t>
    </dgm:pt>
    <dgm:pt modelId="{FAEF0D7E-FBF4-4C20-BEE6-3E02B4E8389E}" type="sibTrans" cxnId="{C1E33E65-3023-4680-B5B8-ABDBA107B9D4}">
      <dgm:prSet/>
      <dgm:spPr/>
      <dgm:t>
        <a:bodyPr/>
        <a:lstStyle/>
        <a:p>
          <a:endParaRPr lang="en-GB"/>
        </a:p>
      </dgm:t>
    </dgm:pt>
    <dgm:pt modelId="{3A90FFBF-69C0-4D41-A6DD-5A55E07943FA}" type="pres">
      <dgm:prSet presAssocID="{587DBE44-6A44-441C-9945-49961DB40DC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FDC3537-30DB-481C-8179-6EB2A232D3C6}" type="pres">
      <dgm:prSet presAssocID="{CA5F124E-DE97-470E-95E8-6505498E4E4D}" presName="Parent" presStyleLbl="node0" presStyleIdx="0" presStyleCnt="1">
        <dgm:presLayoutVars>
          <dgm:chMax val="6"/>
          <dgm:chPref val="6"/>
        </dgm:presLayoutVars>
      </dgm:prSet>
      <dgm:spPr/>
    </dgm:pt>
    <dgm:pt modelId="{9A261281-5854-42ED-8014-35FD1583AE10}" type="pres">
      <dgm:prSet presAssocID="{87B3E142-2206-442D-92D7-BE1FF5E71952}" presName="Accent1" presStyleCnt="0"/>
      <dgm:spPr/>
    </dgm:pt>
    <dgm:pt modelId="{E5FCC9C0-E74C-4C58-935B-3C408149493B}" type="pres">
      <dgm:prSet presAssocID="{87B3E142-2206-442D-92D7-BE1FF5E71952}" presName="Accent" presStyleLbl="bgShp" presStyleIdx="0" presStyleCnt="6"/>
      <dgm:spPr/>
    </dgm:pt>
    <dgm:pt modelId="{951B619B-268D-4588-8691-C81FDC658F34}" type="pres">
      <dgm:prSet presAssocID="{87B3E142-2206-442D-92D7-BE1FF5E7195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044AAAA-1690-460C-849C-9F282BFD8F04}" type="pres">
      <dgm:prSet presAssocID="{D34F84EA-2D71-425D-9D43-5EFF18B3566C}" presName="Accent2" presStyleCnt="0"/>
      <dgm:spPr/>
    </dgm:pt>
    <dgm:pt modelId="{44C38A61-7790-44EA-B6D4-436AB10E1CFD}" type="pres">
      <dgm:prSet presAssocID="{D34F84EA-2D71-425D-9D43-5EFF18B3566C}" presName="Accent" presStyleLbl="bgShp" presStyleIdx="1" presStyleCnt="6"/>
      <dgm:spPr/>
    </dgm:pt>
    <dgm:pt modelId="{21857C8E-6431-4309-9B3B-5B2719078C01}" type="pres">
      <dgm:prSet presAssocID="{D34F84EA-2D71-425D-9D43-5EFF18B3566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6530BC7-3741-4F5B-BD56-8B60EA1D5580}" type="pres">
      <dgm:prSet presAssocID="{1B2D2425-CABF-4348-B6CC-F8EABA07F86D}" presName="Accent3" presStyleCnt="0"/>
      <dgm:spPr/>
    </dgm:pt>
    <dgm:pt modelId="{B591AE4D-547B-4AAB-B77C-A51B3CFD7985}" type="pres">
      <dgm:prSet presAssocID="{1B2D2425-CABF-4348-B6CC-F8EABA07F86D}" presName="Accent" presStyleLbl="bgShp" presStyleIdx="2" presStyleCnt="6"/>
      <dgm:spPr/>
    </dgm:pt>
    <dgm:pt modelId="{9A65317A-991A-414C-8A33-D499EC20358F}" type="pres">
      <dgm:prSet presAssocID="{1B2D2425-CABF-4348-B6CC-F8EABA07F86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EB9EFA5-90F9-411A-9291-F451352ADD4B}" type="pres">
      <dgm:prSet presAssocID="{AA5D42E9-5CD3-4F3A-9DE9-6C88E834ADA8}" presName="Accent4" presStyleCnt="0"/>
      <dgm:spPr/>
    </dgm:pt>
    <dgm:pt modelId="{810C831A-D043-4E74-89FE-632B02E837F6}" type="pres">
      <dgm:prSet presAssocID="{AA5D42E9-5CD3-4F3A-9DE9-6C88E834ADA8}" presName="Accent" presStyleLbl="bgShp" presStyleIdx="3" presStyleCnt="6"/>
      <dgm:spPr/>
    </dgm:pt>
    <dgm:pt modelId="{F34D30DF-FAD2-4941-89B0-6AA9D72B9CC7}" type="pres">
      <dgm:prSet presAssocID="{AA5D42E9-5CD3-4F3A-9DE9-6C88E834ADA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9156927-A23D-4CAE-BF18-8BF12D0A843B}" type="pres">
      <dgm:prSet presAssocID="{40062258-13A9-43AF-8A03-63D53D043798}" presName="Accent5" presStyleCnt="0"/>
      <dgm:spPr/>
    </dgm:pt>
    <dgm:pt modelId="{5733A701-7A1E-4354-9DC6-8D4D0604FA1C}" type="pres">
      <dgm:prSet presAssocID="{40062258-13A9-43AF-8A03-63D53D043798}" presName="Accent" presStyleLbl="bgShp" presStyleIdx="4" presStyleCnt="6"/>
      <dgm:spPr/>
    </dgm:pt>
    <dgm:pt modelId="{ADCC2949-5988-49E8-8BD8-69DD0270F60C}" type="pres">
      <dgm:prSet presAssocID="{40062258-13A9-43AF-8A03-63D53D04379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F1E4432-F2B5-4B88-9BC1-B0CDEB8175F5}" type="pres">
      <dgm:prSet presAssocID="{E4586B76-6DC7-4AE5-B75D-C55FE3D5D289}" presName="Accent6" presStyleCnt="0"/>
      <dgm:spPr/>
    </dgm:pt>
    <dgm:pt modelId="{C2BC2BAC-434F-4B58-898A-EF1F7C979D7B}" type="pres">
      <dgm:prSet presAssocID="{E4586B76-6DC7-4AE5-B75D-C55FE3D5D289}" presName="Accent" presStyleLbl="bgShp" presStyleIdx="5" presStyleCnt="6"/>
      <dgm:spPr/>
    </dgm:pt>
    <dgm:pt modelId="{55E87C04-A28B-4373-8DD8-CAEEA4399890}" type="pres">
      <dgm:prSet presAssocID="{E4586B76-6DC7-4AE5-B75D-C55FE3D5D28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C2B0B08-FA5A-4B5C-9965-6AE2D0D72705}" type="presOf" srcId="{D34F84EA-2D71-425D-9D43-5EFF18B3566C}" destId="{21857C8E-6431-4309-9B3B-5B2719078C01}" srcOrd="0" destOrd="0" presId="urn:microsoft.com/office/officeart/2011/layout/HexagonRadial"/>
    <dgm:cxn modelId="{5CB87A19-71BF-48BC-9B21-101E656B3CE6}" srcId="{CA5F124E-DE97-470E-95E8-6505498E4E4D}" destId="{AA5D42E9-5CD3-4F3A-9DE9-6C88E834ADA8}" srcOrd="3" destOrd="0" parTransId="{608BD03A-1E10-4003-BBEC-D8ACD33E51CB}" sibTransId="{C8FA2DA8-6DFD-4F8B-87E0-77F0F64C4FDE}"/>
    <dgm:cxn modelId="{A7AE8724-C1B2-4211-BF0F-8F11A131398C}" type="presOf" srcId="{587DBE44-6A44-441C-9945-49961DB40DCC}" destId="{3A90FFBF-69C0-4D41-A6DD-5A55E07943FA}" srcOrd="0" destOrd="0" presId="urn:microsoft.com/office/officeart/2011/layout/HexagonRadial"/>
    <dgm:cxn modelId="{00A8D32B-E2DE-47F5-9251-F6503BC0178C}" srcId="{CA5F124E-DE97-470E-95E8-6505498E4E4D}" destId="{E4586B76-6DC7-4AE5-B75D-C55FE3D5D289}" srcOrd="5" destOrd="0" parTransId="{B1F319E7-9D8D-4DE8-97AE-21E63899196D}" sibTransId="{824C7D7B-5205-43EE-8649-D356ED5A097A}"/>
    <dgm:cxn modelId="{BE9C7C5F-E9A6-43FB-A1FC-783319144306}" type="presOf" srcId="{87B3E142-2206-442D-92D7-BE1FF5E71952}" destId="{951B619B-268D-4588-8691-C81FDC658F34}" srcOrd="0" destOrd="0" presId="urn:microsoft.com/office/officeart/2011/layout/HexagonRadial"/>
    <dgm:cxn modelId="{6AA71861-5E86-4A57-9EC7-B6077F895E67}" srcId="{CA5F124E-DE97-470E-95E8-6505498E4E4D}" destId="{4BBE96F8-4831-41FE-95CF-E8878E3641AD}" srcOrd="11" destOrd="0" parTransId="{42CE950C-86A8-403E-8D89-A98E2C9E29D6}" sibTransId="{C1599F94-8BE6-4308-AAA4-7232221376CF}"/>
    <dgm:cxn modelId="{C1E33E65-3023-4680-B5B8-ABDBA107B9D4}" srcId="{CA5F124E-DE97-470E-95E8-6505498E4E4D}" destId="{CF0909D2-F801-43F9-AABF-B406C7E230CE}" srcOrd="6" destOrd="0" parTransId="{67BEA4E5-1948-45F0-BAA4-2A2B11BC9719}" sibTransId="{FAEF0D7E-FBF4-4C20-BEE6-3E02B4E8389E}"/>
    <dgm:cxn modelId="{44BAC175-5B7A-42D2-9635-F2F3B755B736}" type="presOf" srcId="{AA5D42E9-5CD3-4F3A-9DE9-6C88E834ADA8}" destId="{F34D30DF-FAD2-4941-89B0-6AA9D72B9CC7}" srcOrd="0" destOrd="0" presId="urn:microsoft.com/office/officeart/2011/layout/HexagonRadial"/>
    <dgm:cxn modelId="{FF2F3857-14D0-4074-A041-025AB87C1ACB}" srcId="{CA5F124E-DE97-470E-95E8-6505498E4E4D}" destId="{935B5A07-B0D8-411F-BAF9-773E6671E77E}" srcOrd="10" destOrd="0" parTransId="{5E0E0D64-5A5D-49F9-9E12-CD591D2BCA7E}" sibTransId="{78BE94B4-3FCB-4CB9-A0AC-8F81697001DA}"/>
    <dgm:cxn modelId="{50EE5382-ED7A-4C42-AFE3-32C4D56D197A}" srcId="{CA5F124E-DE97-470E-95E8-6505498E4E4D}" destId="{D34F84EA-2D71-425D-9D43-5EFF18B3566C}" srcOrd="1" destOrd="0" parTransId="{12447250-11B4-4359-9ED1-11865F35270F}" sibTransId="{5B77EB0B-5DDA-46E3-8CF2-0FD8B2D3FFC3}"/>
    <dgm:cxn modelId="{5B0B0895-8CF1-47FD-A7A2-921B9C33B59A}" srcId="{587DBE44-6A44-441C-9945-49961DB40DCC}" destId="{CA5F124E-DE97-470E-95E8-6505498E4E4D}" srcOrd="0" destOrd="0" parTransId="{27220204-7658-4174-84F3-200AE8AA215E}" sibTransId="{45F2BE9D-C748-441B-A1FA-A5947A202EDC}"/>
    <dgm:cxn modelId="{DBEC2F99-6542-4DF3-90A6-ABB7F924E304}" srcId="{CA5F124E-DE97-470E-95E8-6505498E4E4D}" destId="{7B85DBE1-47AA-4E36-B7FF-2DA497C50DC4}" srcOrd="7" destOrd="0" parTransId="{50E982D3-16A9-48A8-A9E6-546CB201887F}" sibTransId="{5F299E03-5681-4A38-B9BA-2D90CCF0C82F}"/>
    <dgm:cxn modelId="{FD18AA9D-B258-4485-B7EA-52F2E2E555A3}" srcId="{CA5F124E-DE97-470E-95E8-6505498E4E4D}" destId="{40062258-13A9-43AF-8A03-63D53D043798}" srcOrd="4" destOrd="0" parTransId="{835942F6-9D0A-49AE-81E8-85CB3346F060}" sibTransId="{EF18E4EE-6B97-4508-B7D2-4E3F16FA3602}"/>
    <dgm:cxn modelId="{7D75209E-3053-402D-99BB-F18AC0EAB468}" type="presOf" srcId="{E4586B76-6DC7-4AE5-B75D-C55FE3D5D289}" destId="{55E87C04-A28B-4373-8DD8-CAEEA4399890}" srcOrd="0" destOrd="0" presId="urn:microsoft.com/office/officeart/2011/layout/HexagonRadial"/>
    <dgm:cxn modelId="{812F91B6-7162-43FB-91E4-63383509D47B}" type="presOf" srcId="{CA5F124E-DE97-470E-95E8-6505498E4E4D}" destId="{FFDC3537-30DB-481C-8179-6EB2A232D3C6}" srcOrd="0" destOrd="0" presId="urn:microsoft.com/office/officeart/2011/layout/HexagonRadial"/>
    <dgm:cxn modelId="{86D8E7BC-8551-4CE9-BA27-3F7233E9C33F}" srcId="{CA5F124E-DE97-470E-95E8-6505498E4E4D}" destId="{0116A115-C6BF-4ABC-BF71-0FDBFB4F77D0}" srcOrd="8" destOrd="0" parTransId="{67B4FE32-F20E-4CA5-8E87-F98F85DD9009}" sibTransId="{095CEC3E-A30F-4775-8C0B-00488F434E42}"/>
    <dgm:cxn modelId="{4B334BC7-A37E-4C29-9BB2-3D82B27E6E04}" srcId="{CA5F124E-DE97-470E-95E8-6505498E4E4D}" destId="{A9C2C7F0-7DED-418B-9C44-736020AA8725}" srcOrd="9" destOrd="0" parTransId="{CD32DF88-B3EB-45EB-B9E2-EF7E0E80EA2D}" sibTransId="{FD2252A8-292D-4619-9D5E-ECBF6B3EDFBD}"/>
    <dgm:cxn modelId="{A6A545C8-B30D-4420-9D59-28452B17836A}" type="presOf" srcId="{1B2D2425-CABF-4348-B6CC-F8EABA07F86D}" destId="{9A65317A-991A-414C-8A33-D499EC20358F}" srcOrd="0" destOrd="0" presId="urn:microsoft.com/office/officeart/2011/layout/HexagonRadial"/>
    <dgm:cxn modelId="{67B15AE2-19F6-4A1B-A19B-FAAABCF8A166}" type="presOf" srcId="{40062258-13A9-43AF-8A03-63D53D043798}" destId="{ADCC2949-5988-49E8-8BD8-69DD0270F60C}" srcOrd="0" destOrd="0" presId="urn:microsoft.com/office/officeart/2011/layout/HexagonRadial"/>
    <dgm:cxn modelId="{A6720CE4-5F61-4A71-B117-8B604601B39E}" srcId="{CA5F124E-DE97-470E-95E8-6505498E4E4D}" destId="{1B2D2425-CABF-4348-B6CC-F8EABA07F86D}" srcOrd="2" destOrd="0" parTransId="{B53A10B5-BE50-4E78-8990-637839690C06}" sibTransId="{2757CEFD-7544-4255-92EC-5833F668DDD6}"/>
    <dgm:cxn modelId="{348BC7F1-63A5-40C8-838F-605D185A2876}" srcId="{CA5F124E-DE97-470E-95E8-6505498E4E4D}" destId="{87B3E142-2206-442D-92D7-BE1FF5E71952}" srcOrd="0" destOrd="0" parTransId="{C3BBA1BD-4490-420C-A989-CBC315EB01CB}" sibTransId="{5A0016A1-E3CE-4812-BAED-BDD736DDF11B}"/>
    <dgm:cxn modelId="{618BC68B-4369-4E39-9F95-C464F98A1C54}" type="presParOf" srcId="{3A90FFBF-69C0-4D41-A6DD-5A55E07943FA}" destId="{FFDC3537-30DB-481C-8179-6EB2A232D3C6}" srcOrd="0" destOrd="0" presId="urn:microsoft.com/office/officeart/2011/layout/HexagonRadial"/>
    <dgm:cxn modelId="{333B8CAA-99B5-47B4-8C8C-B77C96086E99}" type="presParOf" srcId="{3A90FFBF-69C0-4D41-A6DD-5A55E07943FA}" destId="{9A261281-5854-42ED-8014-35FD1583AE10}" srcOrd="1" destOrd="0" presId="urn:microsoft.com/office/officeart/2011/layout/HexagonRadial"/>
    <dgm:cxn modelId="{B8DD9920-D9E4-4B07-9966-E390EE7066AF}" type="presParOf" srcId="{9A261281-5854-42ED-8014-35FD1583AE10}" destId="{E5FCC9C0-E74C-4C58-935B-3C408149493B}" srcOrd="0" destOrd="0" presId="urn:microsoft.com/office/officeart/2011/layout/HexagonRadial"/>
    <dgm:cxn modelId="{EA77966F-EBA3-4870-B3B3-576A79E7E438}" type="presParOf" srcId="{3A90FFBF-69C0-4D41-A6DD-5A55E07943FA}" destId="{951B619B-268D-4588-8691-C81FDC658F34}" srcOrd="2" destOrd="0" presId="urn:microsoft.com/office/officeart/2011/layout/HexagonRadial"/>
    <dgm:cxn modelId="{4E697CDA-6D9E-42CC-A06C-7DEFF04CA6B4}" type="presParOf" srcId="{3A90FFBF-69C0-4D41-A6DD-5A55E07943FA}" destId="{9044AAAA-1690-460C-849C-9F282BFD8F04}" srcOrd="3" destOrd="0" presId="urn:microsoft.com/office/officeart/2011/layout/HexagonRadial"/>
    <dgm:cxn modelId="{35B16695-DD71-4ED3-A75A-3277971C7104}" type="presParOf" srcId="{9044AAAA-1690-460C-849C-9F282BFD8F04}" destId="{44C38A61-7790-44EA-B6D4-436AB10E1CFD}" srcOrd="0" destOrd="0" presId="urn:microsoft.com/office/officeart/2011/layout/HexagonRadial"/>
    <dgm:cxn modelId="{AC8AC948-809A-4E0F-9F13-F58BBCC5DBBC}" type="presParOf" srcId="{3A90FFBF-69C0-4D41-A6DD-5A55E07943FA}" destId="{21857C8E-6431-4309-9B3B-5B2719078C01}" srcOrd="4" destOrd="0" presId="urn:microsoft.com/office/officeart/2011/layout/HexagonRadial"/>
    <dgm:cxn modelId="{11EF86B1-3EEA-4934-8081-F8723BBCFC73}" type="presParOf" srcId="{3A90FFBF-69C0-4D41-A6DD-5A55E07943FA}" destId="{C6530BC7-3741-4F5B-BD56-8B60EA1D5580}" srcOrd="5" destOrd="0" presId="urn:microsoft.com/office/officeart/2011/layout/HexagonRadial"/>
    <dgm:cxn modelId="{5A0C54D6-E49E-46D0-A516-08062B89E72C}" type="presParOf" srcId="{C6530BC7-3741-4F5B-BD56-8B60EA1D5580}" destId="{B591AE4D-547B-4AAB-B77C-A51B3CFD7985}" srcOrd="0" destOrd="0" presId="urn:microsoft.com/office/officeart/2011/layout/HexagonRadial"/>
    <dgm:cxn modelId="{4966B54C-B65F-4F97-B48B-D9C2DC8710B5}" type="presParOf" srcId="{3A90FFBF-69C0-4D41-A6DD-5A55E07943FA}" destId="{9A65317A-991A-414C-8A33-D499EC20358F}" srcOrd="6" destOrd="0" presId="urn:microsoft.com/office/officeart/2011/layout/HexagonRadial"/>
    <dgm:cxn modelId="{B1160AD0-0C45-466D-BCDA-5FBB2BF56C50}" type="presParOf" srcId="{3A90FFBF-69C0-4D41-A6DD-5A55E07943FA}" destId="{DEB9EFA5-90F9-411A-9291-F451352ADD4B}" srcOrd="7" destOrd="0" presId="urn:microsoft.com/office/officeart/2011/layout/HexagonRadial"/>
    <dgm:cxn modelId="{6C4AA5AA-72E7-4CF8-BFF9-6859C4DB9BDA}" type="presParOf" srcId="{DEB9EFA5-90F9-411A-9291-F451352ADD4B}" destId="{810C831A-D043-4E74-89FE-632B02E837F6}" srcOrd="0" destOrd="0" presId="urn:microsoft.com/office/officeart/2011/layout/HexagonRadial"/>
    <dgm:cxn modelId="{42EA0028-4DB5-44DB-B6E3-5E0E40B7A5A6}" type="presParOf" srcId="{3A90FFBF-69C0-4D41-A6DD-5A55E07943FA}" destId="{F34D30DF-FAD2-4941-89B0-6AA9D72B9CC7}" srcOrd="8" destOrd="0" presId="urn:microsoft.com/office/officeart/2011/layout/HexagonRadial"/>
    <dgm:cxn modelId="{C1CEDB8A-3130-407A-BBCF-25F67982E3FD}" type="presParOf" srcId="{3A90FFBF-69C0-4D41-A6DD-5A55E07943FA}" destId="{79156927-A23D-4CAE-BF18-8BF12D0A843B}" srcOrd="9" destOrd="0" presId="urn:microsoft.com/office/officeart/2011/layout/HexagonRadial"/>
    <dgm:cxn modelId="{44368048-9CDB-4265-AB58-9B51C9521E19}" type="presParOf" srcId="{79156927-A23D-4CAE-BF18-8BF12D0A843B}" destId="{5733A701-7A1E-4354-9DC6-8D4D0604FA1C}" srcOrd="0" destOrd="0" presId="urn:microsoft.com/office/officeart/2011/layout/HexagonRadial"/>
    <dgm:cxn modelId="{4843EF72-847A-43B6-BBCC-085ECEC57BC9}" type="presParOf" srcId="{3A90FFBF-69C0-4D41-A6DD-5A55E07943FA}" destId="{ADCC2949-5988-49E8-8BD8-69DD0270F60C}" srcOrd="10" destOrd="0" presId="urn:microsoft.com/office/officeart/2011/layout/HexagonRadial"/>
    <dgm:cxn modelId="{7E3DB5F7-E5BD-4FF5-A637-FDDBEBA895BA}" type="presParOf" srcId="{3A90FFBF-69C0-4D41-A6DD-5A55E07943FA}" destId="{CF1E4432-F2B5-4B88-9BC1-B0CDEB8175F5}" srcOrd="11" destOrd="0" presId="urn:microsoft.com/office/officeart/2011/layout/HexagonRadial"/>
    <dgm:cxn modelId="{9DCE0551-AE0E-4FAF-8A85-3D550B3FDBAC}" type="presParOf" srcId="{CF1E4432-F2B5-4B88-9BC1-B0CDEB8175F5}" destId="{C2BC2BAC-434F-4B58-898A-EF1F7C979D7B}" srcOrd="0" destOrd="0" presId="urn:microsoft.com/office/officeart/2011/layout/HexagonRadial"/>
    <dgm:cxn modelId="{9CDDBEE9-3551-49F5-9B16-8B1EAAD11F79}" type="presParOf" srcId="{3A90FFBF-69C0-4D41-A6DD-5A55E07943FA}" destId="{55E87C04-A28B-4373-8DD8-CAEEA439989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C3537-30DB-481C-8179-6EB2A232D3C6}">
      <dsp:nvSpPr>
        <dsp:cNvPr id="0" name=""/>
        <dsp:cNvSpPr/>
      </dsp:nvSpPr>
      <dsp:spPr>
        <a:xfrm>
          <a:off x="3690254" y="1605616"/>
          <a:ext cx="2040808" cy="1765382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What is IREE looking for?</a:t>
          </a:r>
        </a:p>
      </dsp:txBody>
      <dsp:txXfrm>
        <a:off x="4028445" y="1898165"/>
        <a:ext cx="1364426" cy="1180284"/>
      </dsp:txXfrm>
    </dsp:sp>
    <dsp:sp modelId="{44C38A61-7790-44EA-B6D4-436AB10E1CFD}">
      <dsp:nvSpPr>
        <dsp:cNvPr id="0" name=""/>
        <dsp:cNvSpPr/>
      </dsp:nvSpPr>
      <dsp:spPr>
        <a:xfrm>
          <a:off x="4968192" y="761000"/>
          <a:ext cx="769991" cy="6634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B619B-268D-4588-8691-C81FDC658F34}">
      <dsp:nvSpPr>
        <dsp:cNvPr id="0" name=""/>
        <dsp:cNvSpPr/>
      </dsp:nvSpPr>
      <dsp:spPr>
        <a:xfrm>
          <a:off x="3878242" y="0"/>
          <a:ext cx="1672428" cy="1446847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/>
            <a:t>How do economics students learn</a:t>
          </a:r>
          <a:r>
            <a:rPr lang="en-GB" sz="1300" kern="1200" dirty="0"/>
            <a:t>?</a:t>
          </a:r>
        </a:p>
      </dsp:txBody>
      <dsp:txXfrm>
        <a:off x="4155399" y="239773"/>
        <a:ext cx="1118114" cy="967301"/>
      </dsp:txXfrm>
    </dsp:sp>
    <dsp:sp modelId="{B591AE4D-547B-4AAB-B77C-A51B3CFD7985}">
      <dsp:nvSpPr>
        <dsp:cNvPr id="0" name=""/>
        <dsp:cNvSpPr/>
      </dsp:nvSpPr>
      <dsp:spPr>
        <a:xfrm>
          <a:off x="5866832" y="2001297"/>
          <a:ext cx="769991" cy="6634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57C8E-6431-4309-9B3B-5B2719078C01}">
      <dsp:nvSpPr>
        <dsp:cNvPr id="0" name=""/>
        <dsp:cNvSpPr/>
      </dsp:nvSpPr>
      <dsp:spPr>
        <a:xfrm>
          <a:off x="5412053" y="889907"/>
          <a:ext cx="1672428" cy="1446847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What economics should be taught?</a:t>
          </a:r>
        </a:p>
      </dsp:txBody>
      <dsp:txXfrm>
        <a:off x="5689210" y="1129680"/>
        <a:ext cx="1118114" cy="967301"/>
      </dsp:txXfrm>
    </dsp:sp>
    <dsp:sp modelId="{810C831A-D043-4E74-89FE-632B02E837F6}">
      <dsp:nvSpPr>
        <dsp:cNvPr id="0" name=""/>
        <dsp:cNvSpPr/>
      </dsp:nvSpPr>
      <dsp:spPr>
        <a:xfrm>
          <a:off x="5242579" y="3401359"/>
          <a:ext cx="769991" cy="6634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5317A-991A-414C-8A33-D499EC20358F}">
      <dsp:nvSpPr>
        <dsp:cNvPr id="0" name=""/>
        <dsp:cNvSpPr/>
      </dsp:nvSpPr>
      <dsp:spPr>
        <a:xfrm>
          <a:off x="5412053" y="2639363"/>
          <a:ext cx="1672428" cy="1446847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Constraints in improving economics teaching and learning?</a:t>
          </a:r>
        </a:p>
      </dsp:txBody>
      <dsp:txXfrm>
        <a:off x="5689210" y="2879136"/>
        <a:ext cx="1118114" cy="967301"/>
      </dsp:txXfrm>
    </dsp:sp>
    <dsp:sp modelId="{5733A701-7A1E-4354-9DC6-8D4D0604FA1C}">
      <dsp:nvSpPr>
        <dsp:cNvPr id="0" name=""/>
        <dsp:cNvSpPr/>
      </dsp:nvSpPr>
      <dsp:spPr>
        <a:xfrm>
          <a:off x="3694051" y="3546691"/>
          <a:ext cx="769991" cy="6634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D30DF-FAD2-4941-89B0-6AA9D72B9CC7}">
      <dsp:nvSpPr>
        <dsp:cNvPr id="0" name=""/>
        <dsp:cNvSpPr/>
      </dsp:nvSpPr>
      <dsp:spPr>
        <a:xfrm>
          <a:off x="3878242" y="3530266"/>
          <a:ext cx="1672428" cy="1446847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How can current practice be improved?</a:t>
          </a:r>
        </a:p>
      </dsp:txBody>
      <dsp:txXfrm>
        <a:off x="4155399" y="3770039"/>
        <a:ext cx="1118114" cy="967301"/>
      </dsp:txXfrm>
    </dsp:sp>
    <dsp:sp modelId="{C2BC2BAC-434F-4B58-898A-EF1F7C979D7B}">
      <dsp:nvSpPr>
        <dsp:cNvPr id="0" name=""/>
        <dsp:cNvSpPr/>
      </dsp:nvSpPr>
      <dsp:spPr>
        <a:xfrm>
          <a:off x="2780696" y="2306892"/>
          <a:ext cx="769991" cy="6634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C2949-5988-49E8-8BD8-69DD0270F60C}">
      <dsp:nvSpPr>
        <dsp:cNvPr id="0" name=""/>
        <dsp:cNvSpPr/>
      </dsp:nvSpPr>
      <dsp:spPr>
        <a:xfrm>
          <a:off x="2337310" y="2640358"/>
          <a:ext cx="1672428" cy="1446847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What can we learn from other countries?</a:t>
          </a:r>
        </a:p>
      </dsp:txBody>
      <dsp:txXfrm>
        <a:off x="2614467" y="2880131"/>
        <a:ext cx="1118114" cy="967301"/>
      </dsp:txXfrm>
    </dsp:sp>
    <dsp:sp modelId="{55E87C04-A28B-4373-8DD8-CAEEA4399890}">
      <dsp:nvSpPr>
        <dsp:cNvPr id="0" name=""/>
        <dsp:cNvSpPr/>
      </dsp:nvSpPr>
      <dsp:spPr>
        <a:xfrm>
          <a:off x="2337310" y="887917"/>
          <a:ext cx="1672428" cy="1446847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How can we make better use of electronic learning technologies?</a:t>
          </a:r>
        </a:p>
      </dsp:txBody>
      <dsp:txXfrm>
        <a:off x="2614467" y="1127690"/>
        <a:ext cx="1118114" cy="967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4B29D-FB41-7449-B07E-7B0C50F1D65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741E6-F4B0-0348-85E5-28B214E36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B5D918-36B2-FC42-822A-6E727352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86" y="1575771"/>
            <a:ext cx="5988199" cy="906303"/>
          </a:xfrm>
          <a:prstGeom prst="rect">
            <a:avLst/>
          </a:prstGeom>
        </p:spPr>
        <p:txBody>
          <a:bodyPr anchor="b"/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A3CF2EC-A73D-514B-90DA-DC81C59C65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657" y="2565427"/>
            <a:ext cx="5988199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8BF1C7B7-77C0-964F-92F3-D5CBACA54A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657" y="3940277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362701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- no logo/text, ad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6">
            <a:extLst>
              <a:ext uri="{FF2B5EF4-FFF2-40B4-BE49-F238E27FC236}">
                <a16:creationId xmlns:a16="http://schemas.microsoft.com/office/drawing/2014/main" id="{02E36751-8351-A048-A25E-825FFFF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33" y="1096027"/>
            <a:ext cx="6249257" cy="1093153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49C5231-1AB2-6945-B967-2D6B9C864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604" y="2272533"/>
            <a:ext cx="6249257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6B357D3-A859-0045-81BB-E1A5236B6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604" y="3355308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27249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- white logo/text, ad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6">
            <a:extLst>
              <a:ext uri="{FF2B5EF4-FFF2-40B4-BE49-F238E27FC236}">
                <a16:creationId xmlns:a16="http://schemas.microsoft.com/office/drawing/2014/main" id="{02E36751-8351-A048-A25E-825FFFF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388921"/>
            <a:ext cx="6249257" cy="1093153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49C5231-1AB2-6945-B967-2D6B9C864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5" y="2565427"/>
            <a:ext cx="6249257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6B357D3-A859-0045-81BB-E1A5236B6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3648202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245667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- blue logo/text, ad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6">
            <a:extLst>
              <a:ext uri="{FF2B5EF4-FFF2-40B4-BE49-F238E27FC236}">
                <a16:creationId xmlns:a16="http://schemas.microsoft.com/office/drawing/2014/main" id="{02E36751-8351-A048-A25E-825FFFF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388921"/>
            <a:ext cx="6249257" cy="1093153"/>
          </a:xfrm>
          <a:prstGeom prst="rect">
            <a:avLst/>
          </a:prstGeom>
        </p:spPr>
        <p:txBody>
          <a:bodyPr/>
          <a:lstStyle>
            <a:lvl1pPr>
              <a:defRPr sz="3000"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649C5231-1AB2-6945-B967-2D6B9C864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5" y="2565427"/>
            <a:ext cx="6249257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6B357D3-A859-0045-81BB-E1A5236B6E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3648202"/>
            <a:ext cx="1804708" cy="44558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905000" algn="l"/>
              </a:tabLst>
              <a:defRPr sz="13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00 Month 2020</a:t>
            </a:r>
          </a:p>
        </p:txBody>
      </p:sp>
    </p:spTree>
    <p:extLst>
      <p:ext uri="{BB962C8B-B14F-4D97-AF65-F5344CB8AC3E}">
        <p14:creationId xmlns:p14="http://schemas.microsoft.com/office/powerpoint/2010/main" val="351101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6">
            <a:extLst>
              <a:ext uri="{FF2B5EF4-FFF2-40B4-BE49-F238E27FC236}">
                <a16:creationId xmlns:a16="http://schemas.microsoft.com/office/drawing/2014/main" id="{E59E36B3-53DD-429B-A5C6-F42D15D2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86" y="1575771"/>
            <a:ext cx="5988199" cy="906303"/>
          </a:xfrm>
          <a:prstGeom prst="rect">
            <a:avLst/>
          </a:prstGeom>
        </p:spPr>
        <p:txBody>
          <a:bodyPr anchor="b"/>
          <a:lstStyle>
            <a:lvl1pPr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5E4309F6-755A-47ED-9515-58F69DCF43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657" y="2565427"/>
            <a:ext cx="5988199" cy="90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3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792C48-516D-0149-B66B-29373611B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559420"/>
            <a:ext cx="7732925" cy="6303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5F9D32-3EB3-3F4B-8EC4-D05593DD8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19099"/>
            <a:ext cx="7732924" cy="2988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GB" dirty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val="22189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546DD5-3AF7-004C-90B2-294082908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1" y="1352877"/>
            <a:ext cx="3471663" cy="2938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17E44B-6C06-324F-ADEA-EA0DC16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1671" y="1352877"/>
            <a:ext cx="3689906" cy="29388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791" y="554556"/>
            <a:ext cx="7462928" cy="6303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0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_multi typ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546DD5-3AF7-004C-90B2-294082908FC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49" y="1364456"/>
            <a:ext cx="7661336" cy="2936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Click on the icons to insert content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33D2BB9-0C7A-2B41-B697-8B0D622D6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569815"/>
            <a:ext cx="7661335" cy="6303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5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23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40" r:id="rId2"/>
    <p:sldLayoutId id="2147483771" r:id="rId3"/>
    <p:sldLayoutId id="2147483737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966BCC2-EBCB-41F6-A2B6-042CB4A6C3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5751" y="4613464"/>
            <a:ext cx="1135855" cy="3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4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pngall.com/united-kingdom-uk-map-png/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eb.stevens.edu/hfslwiki/index.php?title=File:Us_map.png" TargetMode="External"/><Relationship Id="rId5" Type="http://schemas.openxmlformats.org/officeDocument/2006/relationships/image" Target="../media/image19.png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hyperlink" Target="https://open.luiss.it/en/2020/07/09/europe-trade-policy-and-multilateralism-the-perspective-of-a-new-deeper-and-broader-idea-of-reciprocit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477388019300143" TargetMode="External"/><Relationship Id="rId7" Type="http://schemas.openxmlformats.org/officeDocument/2006/relationships/hyperlink" Target="https://www.sciencedirect.com/science/article/pii/S1477388016300093" TargetMode="External"/><Relationship Id="rId2" Type="http://schemas.openxmlformats.org/officeDocument/2006/relationships/hyperlink" Target="https://www.sciencedirect.com/science/article/pii/S147738802300005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ciencedirect.com/science/article/pii/S1477388020300128" TargetMode="External"/><Relationship Id="rId5" Type="http://schemas.openxmlformats.org/officeDocument/2006/relationships/hyperlink" Target="https://www.sciencedirect.com/science/article/pii/S1477388021000104" TargetMode="External"/><Relationship Id="rId4" Type="http://schemas.openxmlformats.org/officeDocument/2006/relationships/hyperlink" Target="https://www.sciencedirect.com/science/article/pii/S147738802300007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477388021000128" TargetMode="External"/><Relationship Id="rId7" Type="http://schemas.openxmlformats.org/officeDocument/2006/relationships/hyperlink" Target="https://www.sciencedirect.com/science/article/pii/S1477388021000232" TargetMode="External"/><Relationship Id="rId2" Type="http://schemas.openxmlformats.org/officeDocument/2006/relationships/hyperlink" Target="https://www.sciencedirect.com/science/article/pii/S147738802100024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ciencedirect.com/science/article/pii/S1477388022000159" TargetMode="External"/><Relationship Id="rId5" Type="http://schemas.openxmlformats.org/officeDocument/2006/relationships/hyperlink" Target="https://www.sciencedirect.com/science/article/pii/S1477388020300177" TargetMode="External"/><Relationship Id="rId4" Type="http://schemas.openxmlformats.org/officeDocument/2006/relationships/hyperlink" Target="https://www.sciencedirect.com/science/article/pii/S14773880203003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672D-E6A5-4E34-B8F6-1D2436AE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86" y="1575771"/>
            <a:ext cx="7878085" cy="906303"/>
          </a:xfrm>
        </p:spPr>
        <p:txBody>
          <a:bodyPr/>
          <a:lstStyle/>
          <a:p>
            <a:r>
              <a:rPr lang="en-GB" dirty="0"/>
              <a:t>Publishing pedagogical research on innovations in economics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EA9F0-2D49-49CE-A162-EB45E762A6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657" y="2565427"/>
            <a:ext cx="8016600" cy="906303"/>
          </a:xfrm>
        </p:spPr>
        <p:txBody>
          <a:bodyPr/>
          <a:lstStyle/>
          <a:p>
            <a:r>
              <a:rPr lang="en-GB" dirty="0"/>
              <a:t>Presentation to DEE 2023</a:t>
            </a:r>
          </a:p>
          <a:p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4C9CAB6-8CF8-425F-9C1A-FF782910C087}"/>
              </a:ext>
            </a:extLst>
          </p:cNvPr>
          <p:cNvSpPr txBox="1">
            <a:spLocks/>
          </p:cNvSpPr>
          <p:nvPr/>
        </p:nvSpPr>
        <p:spPr>
          <a:xfrm>
            <a:off x="627286" y="3471730"/>
            <a:ext cx="8016600" cy="90630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Professor W David McCausland, Professor Gail Hoyt, Professor Caroline Elliott, Dr Steven Proud</a:t>
            </a:r>
          </a:p>
        </p:txBody>
      </p:sp>
    </p:spTree>
    <p:extLst>
      <p:ext uri="{BB962C8B-B14F-4D97-AF65-F5344CB8AC3E}">
        <p14:creationId xmlns:p14="http://schemas.microsoft.com/office/powerpoint/2010/main" val="424020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0AE42B5-27C2-EDB5-8E56-B8D345F64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004967"/>
              </p:ext>
            </p:extLst>
          </p:nvPr>
        </p:nvGraphicFramePr>
        <p:xfrm>
          <a:off x="-2013995" y="83193"/>
          <a:ext cx="9421792" cy="497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EBFBB14-4096-7B35-BC1B-730964E48DC3}"/>
              </a:ext>
            </a:extLst>
          </p:cNvPr>
          <p:cNvSpPr/>
          <p:nvPr/>
        </p:nvSpPr>
        <p:spPr>
          <a:xfrm>
            <a:off x="8322409" y="111943"/>
            <a:ext cx="640071" cy="478414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400" dirty="0"/>
              <a:t>Tips for getting published in IREE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0E1A0A-924D-9FD3-6C8E-F743E5713F71}"/>
              </a:ext>
            </a:extLst>
          </p:cNvPr>
          <p:cNvSpPr/>
          <p:nvPr/>
        </p:nvSpPr>
        <p:spPr>
          <a:xfrm>
            <a:off x="181520" y="111944"/>
            <a:ext cx="2320832" cy="2284016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622300">
              <a:lnSpc>
                <a:spcPct val="90000"/>
              </a:lnSpc>
              <a:spcAft>
                <a:spcPct val="35000"/>
              </a:spcAft>
              <a:buAutoNum type="arabicPeriod"/>
            </a:pPr>
            <a:r>
              <a:rPr lang="en-GB" dirty="0"/>
              <a:t>Demonstrate the evidence-based issue or problem in learning and teaching of economics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D43C75E-E8B3-837C-858C-E4FF8F469F18}"/>
              </a:ext>
            </a:extLst>
          </p:cNvPr>
          <p:cNvSpPr/>
          <p:nvPr/>
        </p:nvSpPr>
        <p:spPr>
          <a:xfrm>
            <a:off x="2730577" y="111943"/>
            <a:ext cx="2320832" cy="2284017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622300">
              <a:lnSpc>
                <a:spcPct val="90000"/>
              </a:lnSpc>
              <a:spcAft>
                <a:spcPct val="35000"/>
              </a:spcAft>
              <a:buAutoNum type="arabicPeriod" startAt="2"/>
            </a:pPr>
            <a:r>
              <a:rPr lang="en-GB" dirty="0"/>
              <a:t>C</a:t>
            </a:r>
            <a:r>
              <a:rPr lang="en-GB" sz="1800" dirty="0"/>
              <a:t>onnect with the literature and establish the contribution</a:t>
            </a:r>
          </a:p>
          <a:p>
            <a:pPr marL="342900" indent="-342900" defTabSz="622300">
              <a:lnSpc>
                <a:spcPct val="90000"/>
              </a:lnSpc>
              <a:spcAft>
                <a:spcPct val="35000"/>
              </a:spcAft>
              <a:buAutoNum type="arabicPeriod" startAt="2"/>
            </a:pPr>
            <a:endParaRPr lang="en-GB" dirty="0"/>
          </a:p>
          <a:p>
            <a:pPr marL="342900" indent="-342900" defTabSz="622300">
              <a:lnSpc>
                <a:spcPct val="90000"/>
              </a:lnSpc>
              <a:spcAft>
                <a:spcPct val="35000"/>
              </a:spcAft>
              <a:buAutoNum type="arabicPeriod" startAt="2"/>
            </a:pPr>
            <a:endParaRPr lang="en-GB" sz="18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A2089D4-574F-4803-4920-7720FDF16602}"/>
              </a:ext>
            </a:extLst>
          </p:cNvPr>
          <p:cNvSpPr/>
          <p:nvPr/>
        </p:nvSpPr>
        <p:spPr>
          <a:xfrm>
            <a:off x="5279634" y="111943"/>
            <a:ext cx="2320832" cy="228401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622300">
              <a:lnSpc>
                <a:spcPct val="90000"/>
              </a:lnSpc>
              <a:spcAft>
                <a:spcPct val="35000"/>
              </a:spcAft>
              <a:buAutoNum type="arabicPeriod" startAt="3"/>
            </a:pPr>
            <a:r>
              <a:rPr lang="en-GB" dirty="0"/>
              <a:t>Demonstrate wide appeal: 1</a:t>
            </a:r>
            <a:r>
              <a:rPr lang="en-GB" baseline="30000" dirty="0"/>
              <a:t>st</a:t>
            </a:r>
            <a:r>
              <a:rPr lang="en-GB" dirty="0"/>
              <a:t> year or undergraduate have wider appeal than postgraduate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DAD4A04-C577-545C-466F-C7211E9DEC1B}"/>
              </a:ext>
            </a:extLst>
          </p:cNvPr>
          <p:cNvSpPr/>
          <p:nvPr/>
        </p:nvSpPr>
        <p:spPr>
          <a:xfrm>
            <a:off x="181520" y="2600500"/>
            <a:ext cx="7418946" cy="17631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defTabSz="622300">
              <a:lnSpc>
                <a:spcPct val="90000"/>
              </a:lnSpc>
              <a:spcAft>
                <a:spcPct val="35000"/>
              </a:spcAft>
              <a:buAutoNum type="arabicPeriod" startAt="4"/>
            </a:pPr>
            <a:r>
              <a:rPr lang="en-GB" dirty="0"/>
              <a:t>It’s about economics education (not economics of education)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what students should learn in economics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how they learn economics and how learning can be improved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how their learning of economics should be assessed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36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EBFBB14-4096-7B35-BC1B-730964E48DC3}"/>
              </a:ext>
            </a:extLst>
          </p:cNvPr>
          <p:cNvSpPr/>
          <p:nvPr/>
        </p:nvSpPr>
        <p:spPr>
          <a:xfrm>
            <a:off x="8322409" y="111943"/>
            <a:ext cx="640071" cy="478414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400" dirty="0"/>
              <a:t>Tips for getting published in IREE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0E1A0A-924D-9FD3-6C8E-F743E5713F71}"/>
              </a:ext>
            </a:extLst>
          </p:cNvPr>
          <p:cNvSpPr/>
          <p:nvPr/>
        </p:nvSpPr>
        <p:spPr>
          <a:xfrm>
            <a:off x="181520" y="331863"/>
            <a:ext cx="3846259" cy="4286436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Make sure any empirics are sound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pay attention to sample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if there a control group, state any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use the right econometric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don’t claim too much: e.g. if p values &gt; 0.1 don’t make strident claims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A2089D4-574F-4803-4920-7720FDF16602}"/>
              </a:ext>
            </a:extLst>
          </p:cNvPr>
          <p:cNvSpPr/>
          <p:nvPr/>
        </p:nvSpPr>
        <p:spPr>
          <a:xfrm>
            <a:off x="4294208" y="331862"/>
            <a:ext cx="3761772" cy="428643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n-GB" sz="2800" dirty="0"/>
              <a:t>Write well! and proof-read carefully</a:t>
            </a:r>
          </a:p>
          <a:p>
            <a:pPr marL="457200" indent="-457200" defTabSz="6223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457200" indent="-457200" defTabSz="6223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Make sure the arguments are clear, and make sense</a:t>
            </a:r>
          </a:p>
          <a:p>
            <a:pPr marL="457200" indent="-457200" defTabSz="6223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457200" indent="-457200" defTabSz="6223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Use spell-checks</a:t>
            </a:r>
          </a:p>
          <a:p>
            <a:pPr marL="457200" indent="-457200" defTabSz="6223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457200" indent="-457200" defTabSz="6223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Make sure that the article is appropriately referenced</a:t>
            </a:r>
            <a:endParaRPr lang="en-GB" sz="2800" dirty="0"/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7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386806-EC48-26C7-A977-6824ABF4BDEF}"/>
              </a:ext>
            </a:extLst>
          </p:cNvPr>
          <p:cNvSpPr/>
          <p:nvPr/>
        </p:nvSpPr>
        <p:spPr>
          <a:xfrm>
            <a:off x="4606936" y="247410"/>
            <a:ext cx="3611090" cy="44818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/>
              <a:t>Non-experimental designs:</a:t>
            </a:r>
          </a:p>
          <a:p>
            <a:endParaRPr lang="en-GB" sz="1600" dirty="0"/>
          </a:p>
          <a:p>
            <a:pPr marL="457200" indent="-457200">
              <a:buAutoNum type="arabicPeriod"/>
            </a:pPr>
            <a:r>
              <a:rPr lang="en-GB" sz="2000" dirty="0"/>
              <a:t>Where possible, try to identify causal relationships using appropriate ID strategies</a:t>
            </a:r>
          </a:p>
          <a:p>
            <a:pPr marL="457200" indent="-457200">
              <a:buAutoNum type="arabicPeriod"/>
            </a:pPr>
            <a:r>
              <a:rPr lang="en-GB" sz="2000" dirty="0"/>
              <a:t>If you cannot identify causal results, be clear with the reader about how to interpret the results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94C18A-E6F8-432A-E4C4-8D32D26562E6}"/>
              </a:ext>
            </a:extLst>
          </p:cNvPr>
          <p:cNvSpPr/>
          <p:nvPr/>
        </p:nvSpPr>
        <p:spPr>
          <a:xfrm>
            <a:off x="266704" y="1995257"/>
            <a:ext cx="3846259" cy="25253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/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Ensure appropriate control and treatment groups are assigned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Ensure you have appropriate </a:t>
            </a:r>
            <a:r>
              <a:rPr lang="en-GB" sz="2000" b="1" u="sng" dirty="0"/>
              <a:t>ethical approval</a:t>
            </a:r>
            <a:endParaRPr lang="en-GB" sz="20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EBFBB14-4096-7B35-BC1B-730964E48DC3}"/>
              </a:ext>
            </a:extLst>
          </p:cNvPr>
          <p:cNvSpPr/>
          <p:nvPr/>
        </p:nvSpPr>
        <p:spPr>
          <a:xfrm>
            <a:off x="8322409" y="111943"/>
            <a:ext cx="640071" cy="478414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400" dirty="0"/>
              <a:t>Tips for getting published in IREE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0E1A0A-924D-9FD3-6C8E-F743E5713F71}"/>
              </a:ext>
            </a:extLst>
          </p:cNvPr>
          <p:cNvSpPr/>
          <p:nvPr/>
        </p:nvSpPr>
        <p:spPr>
          <a:xfrm>
            <a:off x="181520" y="216117"/>
            <a:ext cx="3846259" cy="1462213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Make sure any empirics are sound</a:t>
            </a:r>
            <a:endParaRPr lang="en-GB" sz="1600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3F333D1-EC61-0187-01B1-F5DE72C3C0C2}"/>
              </a:ext>
            </a:extLst>
          </p:cNvPr>
          <p:cNvSpPr/>
          <p:nvPr/>
        </p:nvSpPr>
        <p:spPr>
          <a:xfrm>
            <a:off x="1472204" y="1423686"/>
            <a:ext cx="1435261" cy="8785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33EECE6-1357-BB48-254F-53963F6E246E}"/>
              </a:ext>
            </a:extLst>
          </p:cNvPr>
          <p:cNvSpPr/>
          <p:nvPr/>
        </p:nvSpPr>
        <p:spPr>
          <a:xfrm>
            <a:off x="3819646" y="414252"/>
            <a:ext cx="995422" cy="13219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07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0FB17-5EF9-47CC-9468-1D3BBE10B9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innovative assessment and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technology to enhance learning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innovative use of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employing innovative software to enhance teaching:</a:t>
            </a:r>
          </a:p>
          <a:p>
            <a:pPr marL="971550" lvl="1" indent="-285750"/>
            <a:r>
              <a:rPr lang="en-GB" sz="1800" dirty="0"/>
              <a:t>quantitative, simulation, experimental, games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evaluation of learning outcomes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5789AC-3318-4E80-B51D-EC7E3B38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Topics of interest (not an exclusive list)</a:t>
            </a:r>
          </a:p>
        </p:txBody>
      </p:sp>
    </p:spTree>
    <p:extLst>
      <p:ext uri="{BB962C8B-B14F-4D97-AF65-F5344CB8AC3E}">
        <p14:creationId xmlns:p14="http://schemas.microsoft.com/office/powerpoint/2010/main" val="3199400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EED3-7DA6-45D6-AA5A-75AF6A79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pedagogic research article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558FC-170A-4515-9108-44E403C4A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Teaching innovations – need to be novel but not necessarily radical; need to be evaluated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Literature reviews – drawing together evidence from a range of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Curriculum development - what should go into curricula and what should be left out – both content and skills – require empirical evidence of efficacy or effect on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Innovative assessment</a:t>
            </a:r>
          </a:p>
        </p:txBody>
      </p:sp>
    </p:spTree>
    <p:extLst>
      <p:ext uri="{BB962C8B-B14F-4D97-AF65-F5344CB8AC3E}">
        <p14:creationId xmlns:p14="http://schemas.microsoft.com/office/powerpoint/2010/main" val="17846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0FB17-5EF9-47CC-9468-1D3BBE10B9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relevance - is your paper relevant to a wide readership and broad constituency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impact and application - are your findings capable of being applied easily and making a real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clarity and concision - is your paper clearly written in plain English, concise, and well structured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5789AC-3318-4E80-B51D-EC7E3B38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Tips for success</a:t>
            </a:r>
          </a:p>
        </p:txBody>
      </p:sp>
    </p:spTree>
    <p:extLst>
      <p:ext uri="{BB962C8B-B14F-4D97-AF65-F5344CB8AC3E}">
        <p14:creationId xmlns:p14="http://schemas.microsoft.com/office/powerpoint/2010/main" val="102430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789AC-3318-4E80-B51D-EC7E3B38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publications avenues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4B698B9-0BBA-4754-AEE2-AE0E6FA8EE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613" t="20218" r="33848" b="60747"/>
          <a:stretch/>
        </p:blipFill>
        <p:spPr>
          <a:xfrm>
            <a:off x="746596" y="1514929"/>
            <a:ext cx="3505095" cy="1056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8FBF79-590A-4576-86C3-53FF81FACA89}"/>
              </a:ext>
            </a:extLst>
          </p:cNvPr>
          <p:cNvSpPr txBox="1"/>
          <p:nvPr/>
        </p:nvSpPr>
        <p:spPr>
          <a:xfrm>
            <a:off x="4369638" y="1689555"/>
            <a:ext cx="380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Handbook for economics lecturers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Ideas Bank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0CDF4-7117-454D-A543-4C6072249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9" t="19169" r="60397" b="69627"/>
          <a:stretch/>
        </p:blipFill>
        <p:spPr>
          <a:xfrm>
            <a:off x="746596" y="2825292"/>
            <a:ext cx="3505095" cy="565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8E3A5E-129E-4E5B-9A58-4325E3E7D281}"/>
              </a:ext>
            </a:extLst>
          </p:cNvPr>
          <p:cNvSpPr txBox="1"/>
          <p:nvPr/>
        </p:nvSpPr>
        <p:spPr>
          <a:xfrm>
            <a:off x="4369638" y="2803404"/>
            <a:ext cx="380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Inomics</a:t>
            </a:r>
            <a:r>
              <a:rPr lang="en-GB" dirty="0"/>
              <a:t> teach</a:t>
            </a:r>
          </a:p>
        </p:txBody>
      </p:sp>
    </p:spTree>
    <p:extLst>
      <p:ext uri="{BB962C8B-B14F-4D97-AF65-F5344CB8AC3E}">
        <p14:creationId xmlns:p14="http://schemas.microsoft.com/office/powerpoint/2010/main" val="3989289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722310-F7A9-7EFD-B9B7-14FE530EC1D4}"/>
              </a:ext>
            </a:extLst>
          </p:cNvPr>
          <p:cNvSpPr/>
          <p:nvPr/>
        </p:nvSpPr>
        <p:spPr>
          <a:xfrm>
            <a:off x="121862" y="2870522"/>
            <a:ext cx="5509549" cy="21550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5FEFA0-DAA6-F768-6A96-060F42DCCA87}"/>
              </a:ext>
            </a:extLst>
          </p:cNvPr>
          <p:cNvSpPr/>
          <p:nvPr/>
        </p:nvSpPr>
        <p:spPr>
          <a:xfrm>
            <a:off x="5917551" y="69447"/>
            <a:ext cx="3133852" cy="4199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32E361-B4E7-90AE-EB4F-D7695095CD45}"/>
              </a:ext>
            </a:extLst>
          </p:cNvPr>
          <p:cNvSpPr/>
          <p:nvPr/>
        </p:nvSpPr>
        <p:spPr>
          <a:xfrm>
            <a:off x="127321" y="46298"/>
            <a:ext cx="5509549" cy="26969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map of different colors of the united kingdom&#10;&#10;Description automatically generated">
            <a:extLst>
              <a:ext uri="{FF2B5EF4-FFF2-40B4-BE49-F238E27FC236}">
                <a16:creationId xmlns:a16="http://schemas.microsoft.com/office/drawing/2014/main" id="{30DC73DB-38AF-2C55-587F-B92578395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5501" y="173620"/>
            <a:ext cx="1334192" cy="2037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680DC8-82AF-8B19-D40D-6E4167DD6FFF}"/>
              </a:ext>
            </a:extLst>
          </p:cNvPr>
          <p:cNvSpPr txBox="1"/>
          <p:nvPr/>
        </p:nvSpPr>
        <p:spPr>
          <a:xfrm>
            <a:off x="225501" y="2269024"/>
            <a:ext cx="208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s://www.pngall.com/united-kingdom-uk-map-png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nc/3.0/"/>
              </a:rPr>
              <a:t>CC BY-NC</a:t>
            </a:r>
            <a:endParaRPr lang="en-GB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F9586-9177-942B-EC6D-0068C9FE8F1C}"/>
              </a:ext>
            </a:extLst>
          </p:cNvPr>
          <p:cNvSpPr txBox="1"/>
          <p:nvPr/>
        </p:nvSpPr>
        <p:spPr>
          <a:xfrm>
            <a:off x="1805650" y="102087"/>
            <a:ext cx="38312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United Kingdom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Chartered Association of Business Schools LTSE Conference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Developments in Economics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QAA for Scotland ET 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Advance HE Teaching and Learning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CTALE</a:t>
            </a:r>
          </a:p>
        </p:txBody>
      </p:sp>
      <p:pic>
        <p:nvPicPr>
          <p:cNvPr id="11" name="Picture 10" descr="A map of the united states with a flag&#10;&#10;Description automatically generated">
            <a:extLst>
              <a:ext uri="{FF2B5EF4-FFF2-40B4-BE49-F238E27FC236}">
                <a16:creationId xmlns:a16="http://schemas.microsoft.com/office/drawing/2014/main" id="{628A65A3-3CD7-607A-F86F-4B69CA531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56618" y="240897"/>
            <a:ext cx="2994785" cy="1860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4E2D84-C2DB-4A33-8840-49F642E87514}"/>
              </a:ext>
            </a:extLst>
          </p:cNvPr>
          <p:cNvSpPr txBox="1"/>
          <p:nvPr/>
        </p:nvSpPr>
        <p:spPr>
          <a:xfrm>
            <a:off x="5917551" y="2089696"/>
            <a:ext cx="8281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web.stevens.edu/hfslwiki/index.php?title=File:Us_map.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-sa/3.0/"/>
              </a:rPr>
              <a:t>CC BY-SA-NC</a:t>
            </a:r>
            <a:endParaRPr lang="en-GB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54CCBD-464B-CF63-D194-DB59FC890D3D}"/>
              </a:ext>
            </a:extLst>
          </p:cNvPr>
          <p:cNvSpPr txBox="1"/>
          <p:nvPr/>
        </p:nvSpPr>
        <p:spPr>
          <a:xfrm>
            <a:off x="6056618" y="2334217"/>
            <a:ext cx="28966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United States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Southern Economic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JET conference</a:t>
            </a:r>
          </a:p>
        </p:txBody>
      </p:sp>
      <p:pic>
        <p:nvPicPr>
          <p:cNvPr id="20" name="Picture 19" descr="A blue map of europe&#10;&#10;Description automatically generated">
            <a:extLst>
              <a:ext uri="{FF2B5EF4-FFF2-40B4-BE49-F238E27FC236}">
                <a16:creationId xmlns:a16="http://schemas.microsoft.com/office/drawing/2014/main" id="{A9D794DE-E03E-4448-CFC3-19ED3988F8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03553" y="2916146"/>
            <a:ext cx="1960913" cy="19672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243B63-BFC0-D3F4-0115-32D2D37C0236}"/>
              </a:ext>
            </a:extLst>
          </p:cNvPr>
          <p:cNvSpPr txBox="1"/>
          <p:nvPr/>
        </p:nvSpPr>
        <p:spPr>
          <a:xfrm>
            <a:off x="178411" y="4794720"/>
            <a:ext cx="5127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9" tooltip="https://open.luiss.it/en/2020/07/09/europe-trade-policy-and-multilateralism-the-perspective-of-a-new-deeper-and-broader-idea-of-reciprocity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0" tooltip="https://creativecommons.org/licenses/by/3.0/"/>
              </a:rPr>
              <a:t>CC BY</a:t>
            </a:r>
            <a:endParaRPr lang="en-GB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57ACC5-4D1E-C704-8D7F-C52FBB6C16E0}"/>
              </a:ext>
            </a:extLst>
          </p:cNvPr>
          <p:cNvSpPr txBox="1"/>
          <p:nvPr/>
        </p:nvSpPr>
        <p:spPr>
          <a:xfrm>
            <a:off x="2189608" y="2897629"/>
            <a:ext cx="32548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Rest of Europe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EEA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Association for European Economics Education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… and many more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5A9FE24-A9B7-9A4A-A9A0-329B3E09B752}"/>
              </a:ext>
            </a:extLst>
          </p:cNvPr>
          <p:cNvSpPr/>
          <p:nvPr/>
        </p:nvSpPr>
        <p:spPr>
          <a:xfrm rot="16200000">
            <a:off x="7199850" y="3274504"/>
            <a:ext cx="610747" cy="289720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400" dirty="0"/>
              <a:t>Conferences</a:t>
            </a:r>
          </a:p>
        </p:txBody>
      </p:sp>
    </p:spTree>
    <p:extLst>
      <p:ext uri="{BB962C8B-B14F-4D97-AF65-F5344CB8AC3E}">
        <p14:creationId xmlns:p14="http://schemas.microsoft.com/office/powerpoint/2010/main" val="1928483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789AC-3318-4E80-B51D-EC7E3B38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7147E-7374-4F6F-B2C5-7A5512F6E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0" t="30868" r="77162" b="42822"/>
          <a:stretch/>
        </p:blipFill>
        <p:spPr>
          <a:xfrm>
            <a:off x="3064550" y="2744137"/>
            <a:ext cx="1582221" cy="170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F38978-9E37-44BD-A6E5-1398916FE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18" r="82809" b="74389"/>
          <a:stretch/>
        </p:blipFill>
        <p:spPr>
          <a:xfrm>
            <a:off x="746078" y="2979742"/>
            <a:ext cx="2095928" cy="349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BC6FAA-D96C-4164-9A46-4467901D27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13" t="20218" r="33848" b="60747"/>
          <a:stretch/>
        </p:blipFill>
        <p:spPr>
          <a:xfrm>
            <a:off x="746079" y="3534583"/>
            <a:ext cx="2095928" cy="631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8E6946-0505-414E-9DD6-B6512C6AA8FE}"/>
              </a:ext>
            </a:extLst>
          </p:cNvPr>
          <p:cNvSpPr txBox="1"/>
          <p:nvPr/>
        </p:nvSpPr>
        <p:spPr>
          <a:xfrm>
            <a:off x="746078" y="1321545"/>
            <a:ext cx="5879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HEA accreditation (four tiers)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CABS CMBE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CABS Events and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Economics Network Training and Events</a:t>
            </a:r>
          </a:p>
        </p:txBody>
      </p:sp>
    </p:spTree>
    <p:extLst>
      <p:ext uri="{BB962C8B-B14F-4D97-AF65-F5344CB8AC3E}">
        <p14:creationId xmlns:p14="http://schemas.microsoft.com/office/powerpoint/2010/main" val="224998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733166E-2C56-2A3D-15B4-0290B91C98FA}"/>
              </a:ext>
            </a:extLst>
          </p:cNvPr>
          <p:cNvGrpSpPr/>
          <p:nvPr/>
        </p:nvGrpSpPr>
        <p:grpSpPr>
          <a:xfrm>
            <a:off x="187200" y="107276"/>
            <a:ext cx="1721600" cy="4437855"/>
            <a:chOff x="187200" y="107276"/>
            <a:chExt cx="1721600" cy="4437855"/>
          </a:xfrm>
          <a:solidFill>
            <a:schemeClr val="tx2">
              <a:lumMod val="50000"/>
            </a:schemeClr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2B6DCB3-0FA8-7272-6535-B5A3AACD2611}"/>
                </a:ext>
              </a:extLst>
            </p:cNvPr>
            <p:cNvSpPr/>
            <p:nvPr/>
          </p:nvSpPr>
          <p:spPr>
            <a:xfrm>
              <a:off x="187200" y="107276"/>
              <a:ext cx="1721600" cy="440712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85530FB-AEAF-5271-5E69-169CA370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2994"/>
            <a:stretch>
              <a:fillRect/>
            </a:stretch>
          </p:blipFill>
          <p:spPr>
            <a:xfrm>
              <a:off x="306955" y="273187"/>
              <a:ext cx="1482090" cy="1672898"/>
            </a:xfrm>
            <a:custGeom>
              <a:avLst/>
              <a:gdLst>
                <a:gd name="connsiteX0" fmla="*/ 126580 w 1482090"/>
                <a:gd name="connsiteY0" fmla="*/ 0 h 1672898"/>
                <a:gd name="connsiteX1" fmla="*/ 1355510 w 1482090"/>
                <a:gd name="connsiteY1" fmla="*/ 0 h 1672898"/>
                <a:gd name="connsiteX2" fmla="*/ 1409740 w 1482090"/>
                <a:gd name="connsiteY2" fmla="*/ 36563 h 1672898"/>
                <a:gd name="connsiteX3" fmla="*/ 1482090 w 1482090"/>
                <a:gd name="connsiteY3" fmla="*/ 211232 h 1672898"/>
                <a:gd name="connsiteX4" fmla="*/ 1482090 w 1482090"/>
                <a:gd name="connsiteY4" fmla="*/ 1425878 h 1672898"/>
                <a:gd name="connsiteX5" fmla="*/ 1235070 w 1482090"/>
                <a:gd name="connsiteY5" fmla="*/ 1672898 h 1672898"/>
                <a:gd name="connsiteX6" fmla="*/ 247020 w 1482090"/>
                <a:gd name="connsiteY6" fmla="*/ 1672898 h 1672898"/>
                <a:gd name="connsiteX7" fmla="*/ 0 w 1482090"/>
                <a:gd name="connsiteY7" fmla="*/ 1425878 h 1672898"/>
                <a:gd name="connsiteX8" fmla="*/ 0 w 1482090"/>
                <a:gd name="connsiteY8" fmla="*/ 211232 h 1672898"/>
                <a:gd name="connsiteX9" fmla="*/ 72351 w 1482090"/>
                <a:gd name="connsiteY9" fmla="*/ 36563 h 167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2090" h="1672898">
                  <a:moveTo>
                    <a:pt x="126580" y="0"/>
                  </a:moveTo>
                  <a:lnTo>
                    <a:pt x="1355510" y="0"/>
                  </a:lnTo>
                  <a:lnTo>
                    <a:pt x="1409740" y="36563"/>
                  </a:lnTo>
                  <a:cubicBezTo>
                    <a:pt x="1454441" y="81265"/>
                    <a:pt x="1482090" y="143020"/>
                    <a:pt x="1482090" y="211232"/>
                  </a:cubicBezTo>
                  <a:lnTo>
                    <a:pt x="1482090" y="1425878"/>
                  </a:lnTo>
                  <a:cubicBezTo>
                    <a:pt x="1482090" y="1562303"/>
                    <a:pt x="1371495" y="1672898"/>
                    <a:pt x="1235070" y="1672898"/>
                  </a:cubicBezTo>
                  <a:lnTo>
                    <a:pt x="247020" y="1672898"/>
                  </a:lnTo>
                  <a:cubicBezTo>
                    <a:pt x="110595" y="1672898"/>
                    <a:pt x="0" y="1562303"/>
                    <a:pt x="0" y="1425878"/>
                  </a:cubicBezTo>
                  <a:lnTo>
                    <a:pt x="0" y="211232"/>
                  </a:lnTo>
                  <a:cubicBezTo>
                    <a:pt x="0" y="143020"/>
                    <a:pt x="27649" y="81265"/>
                    <a:pt x="72351" y="3656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D06BF8-FC15-F83B-8596-4A2C35BED3F4}"/>
                </a:ext>
              </a:extLst>
            </p:cNvPr>
            <p:cNvSpPr txBox="1"/>
            <p:nvPr/>
          </p:nvSpPr>
          <p:spPr>
            <a:xfrm>
              <a:off x="227925" y="2206029"/>
              <a:ext cx="1640151" cy="23391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Professor W David McCausland, </a:t>
              </a:r>
            </a:p>
            <a:p>
              <a:endParaRPr lang="en-GB" sz="1200" dirty="0">
                <a:solidFill>
                  <a:schemeClr val="bg1"/>
                </a:solidFill>
              </a:endParaRPr>
            </a:p>
            <a:p>
              <a:r>
                <a:rPr lang="en-GB" sz="1200" dirty="0">
                  <a:solidFill>
                    <a:schemeClr val="bg1"/>
                  </a:solidFill>
                </a:rPr>
                <a:t>Director of Education at the University of Aberdeen Business School and Editor-in-chief of the International Review of Economics Education (IREE)</a:t>
              </a:r>
            </a:p>
            <a:p>
              <a:endParaRPr lang="en-GB" sz="10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CD9740-6998-D377-D6B9-CBDCD52B6F74}"/>
              </a:ext>
            </a:extLst>
          </p:cNvPr>
          <p:cNvGrpSpPr/>
          <p:nvPr/>
        </p:nvGrpSpPr>
        <p:grpSpPr>
          <a:xfrm>
            <a:off x="2026316" y="107276"/>
            <a:ext cx="1721600" cy="4407123"/>
            <a:chOff x="2057627" y="107276"/>
            <a:chExt cx="1721600" cy="4407123"/>
          </a:xfrm>
          <a:solidFill>
            <a:schemeClr val="tx2">
              <a:lumMod val="50000"/>
            </a:schemeClr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8D0496-64D4-9747-1418-5A697C2B55BF}"/>
                </a:ext>
              </a:extLst>
            </p:cNvPr>
            <p:cNvSpPr/>
            <p:nvPr/>
          </p:nvSpPr>
          <p:spPr>
            <a:xfrm>
              <a:off x="2057627" y="107276"/>
              <a:ext cx="1721600" cy="440712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 descr="A close-up of a person smiling&#10;&#10;Description automatically generated">
              <a:extLst>
                <a:ext uri="{FF2B5EF4-FFF2-40B4-BE49-F238E27FC236}">
                  <a16:creationId xmlns:a16="http://schemas.microsoft.com/office/drawing/2014/main" id="{AF454961-2903-1E0A-F2C8-68299F813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71" t="1506" b="4705"/>
            <a:stretch>
              <a:fillRect/>
            </a:stretch>
          </p:blipFill>
          <p:spPr>
            <a:xfrm>
              <a:off x="2177382" y="226148"/>
              <a:ext cx="1482090" cy="1708686"/>
            </a:xfrm>
            <a:custGeom>
              <a:avLst/>
              <a:gdLst>
                <a:gd name="connsiteX0" fmla="*/ 247020 w 1482090"/>
                <a:gd name="connsiteY0" fmla="*/ 0 h 1708686"/>
                <a:gd name="connsiteX1" fmla="*/ 1235070 w 1482090"/>
                <a:gd name="connsiteY1" fmla="*/ 0 h 1708686"/>
                <a:gd name="connsiteX2" fmla="*/ 1482090 w 1482090"/>
                <a:gd name="connsiteY2" fmla="*/ 247020 h 1708686"/>
                <a:gd name="connsiteX3" fmla="*/ 1482090 w 1482090"/>
                <a:gd name="connsiteY3" fmla="*/ 1461666 h 1708686"/>
                <a:gd name="connsiteX4" fmla="*/ 1235070 w 1482090"/>
                <a:gd name="connsiteY4" fmla="*/ 1708686 h 1708686"/>
                <a:gd name="connsiteX5" fmla="*/ 247020 w 1482090"/>
                <a:gd name="connsiteY5" fmla="*/ 1708686 h 1708686"/>
                <a:gd name="connsiteX6" fmla="*/ 0 w 1482090"/>
                <a:gd name="connsiteY6" fmla="*/ 1461666 h 1708686"/>
                <a:gd name="connsiteX7" fmla="*/ 0 w 1482090"/>
                <a:gd name="connsiteY7" fmla="*/ 247020 h 1708686"/>
                <a:gd name="connsiteX8" fmla="*/ 247020 w 1482090"/>
                <a:gd name="connsiteY8" fmla="*/ 0 h 170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090" h="1708686">
                  <a:moveTo>
                    <a:pt x="247020" y="0"/>
                  </a:moveTo>
                  <a:lnTo>
                    <a:pt x="1235070" y="0"/>
                  </a:lnTo>
                  <a:cubicBezTo>
                    <a:pt x="1371495" y="0"/>
                    <a:pt x="1482090" y="110595"/>
                    <a:pt x="1482090" y="247020"/>
                  </a:cubicBezTo>
                  <a:lnTo>
                    <a:pt x="1482090" y="1461666"/>
                  </a:lnTo>
                  <a:cubicBezTo>
                    <a:pt x="1482090" y="1598091"/>
                    <a:pt x="1371495" y="1708686"/>
                    <a:pt x="1235070" y="1708686"/>
                  </a:cubicBezTo>
                  <a:lnTo>
                    <a:pt x="247020" y="1708686"/>
                  </a:lnTo>
                  <a:cubicBezTo>
                    <a:pt x="110595" y="1708686"/>
                    <a:pt x="0" y="1598091"/>
                    <a:pt x="0" y="1461666"/>
                  </a:cubicBezTo>
                  <a:lnTo>
                    <a:pt x="0" y="247020"/>
                  </a:lnTo>
                  <a:cubicBezTo>
                    <a:pt x="0" y="110595"/>
                    <a:pt x="110595" y="0"/>
                    <a:pt x="24702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659ABC-E937-F5E2-A06C-E30CBD469902}"/>
                </a:ext>
              </a:extLst>
            </p:cNvPr>
            <p:cNvSpPr txBox="1"/>
            <p:nvPr/>
          </p:nvSpPr>
          <p:spPr>
            <a:xfrm>
              <a:off x="2098352" y="2206029"/>
              <a:ext cx="1640151" cy="18466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Professor Gail Hoyt, </a:t>
              </a:r>
            </a:p>
            <a:p>
              <a:endParaRPr lang="en-GB" sz="1400" b="1" dirty="0">
                <a:solidFill>
                  <a:schemeClr val="bg1"/>
                </a:solidFill>
              </a:endParaRPr>
            </a:p>
            <a:p>
              <a:r>
                <a:rPr lang="en-GB" sz="1200" dirty="0">
                  <a:solidFill>
                    <a:schemeClr val="bg1"/>
                  </a:solidFill>
                </a:rPr>
                <a:t>Gatton College Teaching Fellow, associate editor for the Journal of Economic Education</a:t>
              </a:r>
            </a:p>
            <a:p>
              <a:endParaRPr lang="en-GB" sz="10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7F4DC3-6530-897B-2B0B-A765F3D20AB8}"/>
              </a:ext>
            </a:extLst>
          </p:cNvPr>
          <p:cNvGrpSpPr/>
          <p:nvPr/>
        </p:nvGrpSpPr>
        <p:grpSpPr>
          <a:xfrm>
            <a:off x="3865432" y="111943"/>
            <a:ext cx="1732962" cy="4407123"/>
            <a:chOff x="3848813" y="111943"/>
            <a:chExt cx="1732962" cy="4407123"/>
          </a:xfrm>
          <a:solidFill>
            <a:schemeClr val="tx2">
              <a:lumMod val="50000"/>
            </a:schemeClr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DC9288B-EA83-D943-0799-BB5A0568C692}"/>
                </a:ext>
              </a:extLst>
            </p:cNvPr>
            <p:cNvSpPr/>
            <p:nvPr/>
          </p:nvSpPr>
          <p:spPr>
            <a:xfrm>
              <a:off x="3854494" y="111943"/>
              <a:ext cx="1721600" cy="440712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 descr="A person smiling in front of a bookshelf&#10;&#10;Description automatically generated">
              <a:extLst>
                <a:ext uri="{FF2B5EF4-FFF2-40B4-BE49-F238E27FC236}">
                  <a16:creationId xmlns:a16="http://schemas.microsoft.com/office/drawing/2014/main" id="{D97DB75E-9FFD-A0A7-BE29-FD8697C12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488" t="647" r="5341" b="1160"/>
            <a:stretch>
              <a:fillRect/>
            </a:stretch>
          </p:blipFill>
          <p:spPr>
            <a:xfrm>
              <a:off x="3974249" y="237399"/>
              <a:ext cx="1482090" cy="1708686"/>
            </a:xfrm>
            <a:custGeom>
              <a:avLst/>
              <a:gdLst>
                <a:gd name="connsiteX0" fmla="*/ 247020 w 1482090"/>
                <a:gd name="connsiteY0" fmla="*/ 0 h 1708686"/>
                <a:gd name="connsiteX1" fmla="*/ 1235070 w 1482090"/>
                <a:gd name="connsiteY1" fmla="*/ 0 h 1708686"/>
                <a:gd name="connsiteX2" fmla="*/ 1482090 w 1482090"/>
                <a:gd name="connsiteY2" fmla="*/ 247020 h 1708686"/>
                <a:gd name="connsiteX3" fmla="*/ 1482090 w 1482090"/>
                <a:gd name="connsiteY3" fmla="*/ 1461666 h 1708686"/>
                <a:gd name="connsiteX4" fmla="*/ 1235070 w 1482090"/>
                <a:gd name="connsiteY4" fmla="*/ 1708686 h 1708686"/>
                <a:gd name="connsiteX5" fmla="*/ 247020 w 1482090"/>
                <a:gd name="connsiteY5" fmla="*/ 1708686 h 1708686"/>
                <a:gd name="connsiteX6" fmla="*/ 0 w 1482090"/>
                <a:gd name="connsiteY6" fmla="*/ 1461666 h 1708686"/>
                <a:gd name="connsiteX7" fmla="*/ 0 w 1482090"/>
                <a:gd name="connsiteY7" fmla="*/ 247020 h 1708686"/>
                <a:gd name="connsiteX8" fmla="*/ 247020 w 1482090"/>
                <a:gd name="connsiteY8" fmla="*/ 0 h 170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090" h="1708686">
                  <a:moveTo>
                    <a:pt x="247020" y="0"/>
                  </a:moveTo>
                  <a:lnTo>
                    <a:pt x="1235070" y="0"/>
                  </a:lnTo>
                  <a:cubicBezTo>
                    <a:pt x="1371495" y="0"/>
                    <a:pt x="1482090" y="110595"/>
                    <a:pt x="1482090" y="247020"/>
                  </a:cubicBezTo>
                  <a:lnTo>
                    <a:pt x="1482090" y="1461666"/>
                  </a:lnTo>
                  <a:cubicBezTo>
                    <a:pt x="1482090" y="1598091"/>
                    <a:pt x="1371495" y="1708686"/>
                    <a:pt x="1235070" y="1708686"/>
                  </a:cubicBezTo>
                  <a:lnTo>
                    <a:pt x="247020" y="1708686"/>
                  </a:lnTo>
                  <a:cubicBezTo>
                    <a:pt x="110595" y="1708686"/>
                    <a:pt x="0" y="1598091"/>
                    <a:pt x="0" y="1461666"/>
                  </a:cubicBezTo>
                  <a:lnTo>
                    <a:pt x="0" y="247020"/>
                  </a:lnTo>
                  <a:cubicBezTo>
                    <a:pt x="0" y="110595"/>
                    <a:pt x="110595" y="0"/>
                    <a:pt x="24702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6B5C0E-6313-2F03-B01D-1CDEB8D3263A}"/>
                </a:ext>
              </a:extLst>
            </p:cNvPr>
            <p:cNvSpPr txBox="1"/>
            <p:nvPr/>
          </p:nvSpPr>
          <p:spPr>
            <a:xfrm>
              <a:off x="3848813" y="2206029"/>
              <a:ext cx="1732962" cy="2154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Professor Caroline Elliott, </a:t>
              </a:r>
            </a:p>
            <a:p>
              <a:endParaRPr lang="en-GB" sz="1200" dirty="0">
                <a:solidFill>
                  <a:schemeClr val="bg1"/>
                </a:solidFill>
              </a:endParaRPr>
            </a:p>
            <a:p>
              <a:r>
                <a:rPr lang="en-GB" sz="1200" dirty="0">
                  <a:solidFill>
                    <a:schemeClr val="bg1"/>
                  </a:solidFill>
                </a:rPr>
                <a:t>Deputy Head of Department of Economics (Teaching and Learning) University of Warwick, Deputy Director of The Economics Network</a:t>
              </a:r>
            </a:p>
            <a:p>
              <a:endParaRPr lang="en-GB" sz="10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E360EC4-0326-040A-50ED-78C5358D33FD}"/>
              </a:ext>
            </a:extLst>
          </p:cNvPr>
          <p:cNvGrpSpPr/>
          <p:nvPr/>
        </p:nvGrpSpPr>
        <p:grpSpPr>
          <a:xfrm>
            <a:off x="5715910" y="107275"/>
            <a:ext cx="1732962" cy="4407123"/>
            <a:chOff x="5715910" y="107275"/>
            <a:chExt cx="1732962" cy="4407123"/>
          </a:xfrm>
          <a:solidFill>
            <a:schemeClr val="tx2">
              <a:lumMod val="50000"/>
            </a:schemeClr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377B3F1-58DE-E27D-01B8-6EAADDE4F551}"/>
                </a:ext>
              </a:extLst>
            </p:cNvPr>
            <p:cNvSpPr/>
            <p:nvPr/>
          </p:nvSpPr>
          <p:spPr>
            <a:xfrm>
              <a:off x="5721591" y="107275"/>
              <a:ext cx="1721600" cy="440712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 descr="A person wearing glasses and a purple shirt&#10;&#10;Description automatically generated">
              <a:extLst>
                <a:ext uri="{FF2B5EF4-FFF2-40B4-BE49-F238E27FC236}">
                  <a16:creationId xmlns:a16="http://schemas.microsoft.com/office/drawing/2014/main" id="{EFFADBD1-360C-0401-859F-97F73A57B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414" t="1543" r="7414" b="264"/>
            <a:stretch>
              <a:fillRect/>
            </a:stretch>
          </p:blipFill>
          <p:spPr>
            <a:xfrm>
              <a:off x="5841346" y="237399"/>
              <a:ext cx="1482090" cy="1708686"/>
            </a:xfrm>
            <a:custGeom>
              <a:avLst/>
              <a:gdLst>
                <a:gd name="connsiteX0" fmla="*/ 247020 w 1482090"/>
                <a:gd name="connsiteY0" fmla="*/ 0 h 1708686"/>
                <a:gd name="connsiteX1" fmla="*/ 1235070 w 1482090"/>
                <a:gd name="connsiteY1" fmla="*/ 0 h 1708686"/>
                <a:gd name="connsiteX2" fmla="*/ 1482090 w 1482090"/>
                <a:gd name="connsiteY2" fmla="*/ 247020 h 1708686"/>
                <a:gd name="connsiteX3" fmla="*/ 1482090 w 1482090"/>
                <a:gd name="connsiteY3" fmla="*/ 1461666 h 1708686"/>
                <a:gd name="connsiteX4" fmla="*/ 1235070 w 1482090"/>
                <a:gd name="connsiteY4" fmla="*/ 1708686 h 1708686"/>
                <a:gd name="connsiteX5" fmla="*/ 247020 w 1482090"/>
                <a:gd name="connsiteY5" fmla="*/ 1708686 h 1708686"/>
                <a:gd name="connsiteX6" fmla="*/ 0 w 1482090"/>
                <a:gd name="connsiteY6" fmla="*/ 1461666 h 1708686"/>
                <a:gd name="connsiteX7" fmla="*/ 0 w 1482090"/>
                <a:gd name="connsiteY7" fmla="*/ 247020 h 1708686"/>
                <a:gd name="connsiteX8" fmla="*/ 247020 w 1482090"/>
                <a:gd name="connsiteY8" fmla="*/ 0 h 170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2090" h="1708686">
                  <a:moveTo>
                    <a:pt x="247020" y="0"/>
                  </a:moveTo>
                  <a:lnTo>
                    <a:pt x="1235070" y="0"/>
                  </a:lnTo>
                  <a:cubicBezTo>
                    <a:pt x="1371495" y="0"/>
                    <a:pt x="1482090" y="110595"/>
                    <a:pt x="1482090" y="247020"/>
                  </a:cubicBezTo>
                  <a:lnTo>
                    <a:pt x="1482090" y="1461666"/>
                  </a:lnTo>
                  <a:cubicBezTo>
                    <a:pt x="1482090" y="1598091"/>
                    <a:pt x="1371495" y="1708686"/>
                    <a:pt x="1235070" y="1708686"/>
                  </a:cubicBezTo>
                  <a:lnTo>
                    <a:pt x="247020" y="1708686"/>
                  </a:lnTo>
                  <a:cubicBezTo>
                    <a:pt x="110595" y="1708686"/>
                    <a:pt x="0" y="1598091"/>
                    <a:pt x="0" y="1461666"/>
                  </a:cubicBezTo>
                  <a:lnTo>
                    <a:pt x="0" y="247020"/>
                  </a:lnTo>
                  <a:cubicBezTo>
                    <a:pt x="0" y="110595"/>
                    <a:pt x="110595" y="0"/>
                    <a:pt x="24702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8C86FB-5813-5CF5-C883-22C9A8A21348}"/>
                </a:ext>
              </a:extLst>
            </p:cNvPr>
            <p:cNvSpPr txBox="1"/>
            <p:nvPr/>
          </p:nvSpPr>
          <p:spPr>
            <a:xfrm>
              <a:off x="5715910" y="2206028"/>
              <a:ext cx="1732962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Dr Steven Proud, </a:t>
              </a:r>
            </a:p>
            <a:p>
              <a:endParaRPr lang="en-GB" sz="1200" dirty="0">
                <a:solidFill>
                  <a:schemeClr val="bg1"/>
                </a:solidFill>
              </a:endParaRPr>
            </a:p>
            <a:p>
              <a:r>
                <a:rPr lang="en-GB" sz="1200" dirty="0">
                  <a:solidFill>
                    <a:schemeClr val="bg1"/>
                  </a:solidFill>
                </a:rPr>
                <a:t>Reader of Economics Education at the University of Bristol, part of the Executive Group of the Economics Network, Editor of IREE, and of the Economic Review</a:t>
              </a:r>
            </a:p>
            <a:p>
              <a:endParaRPr lang="en-GB" sz="1000" dirty="0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D576A34-42EF-40BB-E1CD-DE3554E19946}"/>
              </a:ext>
            </a:extLst>
          </p:cNvPr>
          <p:cNvSpPr/>
          <p:nvPr/>
        </p:nvSpPr>
        <p:spPr>
          <a:xfrm rot="10800000">
            <a:off x="8067553" y="111944"/>
            <a:ext cx="894927" cy="440712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7200" dirty="0"/>
              <a:t>Panel</a:t>
            </a:r>
          </a:p>
        </p:txBody>
      </p:sp>
    </p:spTree>
    <p:extLst>
      <p:ext uri="{BB962C8B-B14F-4D97-AF65-F5344CB8AC3E}">
        <p14:creationId xmlns:p14="http://schemas.microsoft.com/office/powerpoint/2010/main" val="534888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3D5E4E-6D1F-443A-AF51-55E1F976D7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831" t="17816" r="83930" b="73536"/>
          <a:stretch/>
        </p:blipFill>
        <p:spPr>
          <a:xfrm>
            <a:off x="6949042" y="569815"/>
            <a:ext cx="1811382" cy="8128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5789AC-3318-4E80-B51D-EC7E3B38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publish?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C4901-F9B9-49B4-8BB1-73FC1AB27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13" t="24967" r="15556" b="16949"/>
          <a:stretch/>
        </p:blipFill>
        <p:spPr>
          <a:xfrm>
            <a:off x="5540283" y="1879598"/>
            <a:ext cx="3220141" cy="1792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F46D18-A015-42B2-81DF-74E44625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04" t="37825" r="15556" b="19166"/>
          <a:stretch/>
        </p:blipFill>
        <p:spPr>
          <a:xfrm>
            <a:off x="703942" y="1719942"/>
            <a:ext cx="4804230" cy="2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75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0FB17-5EF9-47CC-9468-1D3BBE10B9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Comments and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5789AC-3318-4E80-B51D-EC7E3B38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819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BB09-703A-4FF4-9F8D-165B3F11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Publishing pedagogical research on innovations in economics teaching -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C8489-1CD7-4FD6-8932-646A07575C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are journals looking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Tips for getting published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Topics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publications avenues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Motivations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43524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BC7138-9CDF-422E-B9A1-47884C1E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Economics Network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3575A1-EE86-4D4A-A639-A862D9DC2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91" y="3456377"/>
            <a:ext cx="6681899" cy="1600780"/>
          </a:xfrm>
        </p:spPr>
        <p:txBody>
          <a:bodyPr/>
          <a:lstStyle/>
          <a:p>
            <a:r>
              <a:rPr lang="en-GB" dirty="0"/>
              <a:t>The Economics Network is the largest and longest-established academic organisation devoted to improving the teaching and learning of economics in universities, running the premiere international economics education conference in Britain and Europe.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C6424D-50C4-48C6-A668-3A6F33D96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69" r="29841" b="34071"/>
          <a:stretch/>
        </p:blipFill>
        <p:spPr>
          <a:xfrm>
            <a:off x="711764" y="1184891"/>
            <a:ext cx="6415314" cy="22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1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0FB17-5EF9-47CC-9468-1D3BBE10B9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International Review of Economics Education (IREE):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dedicated to enhancing learning and teaching in the higher education economics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provides a forum for high quality research in the areas of curriculum design, pedagogy, assessment, teaching and learning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seeks to promote critical dialogue on educational theory and practice in economics and to demonstrate the relevance of research to good professional practice.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5789AC-3318-4E80-B51D-EC7E3B38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IREE Aims and Scope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0284EFF-BAEA-4CB0-BA1B-A4FC01D95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" t="29736" r="88455" b="57574"/>
          <a:stretch/>
        </p:blipFill>
        <p:spPr>
          <a:xfrm>
            <a:off x="7410865" y="406779"/>
            <a:ext cx="1341249" cy="87237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C11BBBF-07ED-4980-B01E-758F11C8C4E0}"/>
              </a:ext>
            </a:extLst>
          </p:cNvPr>
          <p:cNvSpPr>
            <a:spLocks noGrp="1"/>
          </p:cNvSpPr>
          <p:nvPr/>
        </p:nvSpPr>
        <p:spPr>
          <a:xfrm>
            <a:off x="6461623" y="418303"/>
            <a:ext cx="787296" cy="864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0" rIns="91440" bIns="45720" rtlCol="0">
            <a:noAutofit/>
          </a:bodyPr>
          <a:lstStyle>
            <a:lvl1pPr marL="266700" indent="-2667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 lang="nl-NL"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Arial" panose="020B0604020202020204" pitchFamily="34" charset="0"/>
              <a:buChar char="−"/>
              <a:defRPr lang="nl-NL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nl-NL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nl-NL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FF6C00"/>
              </a:buClr>
              <a:buFont typeface="Courier New" panose="02070309020205020404" pitchFamily="49" charset="0"/>
              <a:buChar char="o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03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CE19D63-956D-731B-1B93-B40D3A7351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9" r="6226"/>
          <a:stretch>
            <a:fillRect/>
          </a:stretch>
        </p:blipFill>
        <p:spPr>
          <a:xfrm>
            <a:off x="443607" y="157495"/>
            <a:ext cx="1096680" cy="1422208"/>
          </a:xfrm>
          <a:custGeom>
            <a:avLst/>
            <a:gdLst>
              <a:gd name="connsiteX0" fmla="*/ 207437 w 1244600"/>
              <a:gd name="connsiteY0" fmla="*/ 0 h 1614035"/>
              <a:gd name="connsiteX1" fmla="*/ 1037163 w 1244600"/>
              <a:gd name="connsiteY1" fmla="*/ 0 h 1614035"/>
              <a:gd name="connsiteX2" fmla="*/ 1244600 w 1244600"/>
              <a:gd name="connsiteY2" fmla="*/ 207437 h 1614035"/>
              <a:gd name="connsiteX3" fmla="*/ 1244600 w 1244600"/>
              <a:gd name="connsiteY3" fmla="*/ 1406598 h 1614035"/>
              <a:gd name="connsiteX4" fmla="*/ 1037163 w 1244600"/>
              <a:gd name="connsiteY4" fmla="*/ 1614035 h 1614035"/>
              <a:gd name="connsiteX5" fmla="*/ 207437 w 1244600"/>
              <a:gd name="connsiteY5" fmla="*/ 1614035 h 1614035"/>
              <a:gd name="connsiteX6" fmla="*/ 0 w 1244600"/>
              <a:gd name="connsiteY6" fmla="*/ 1406598 h 1614035"/>
              <a:gd name="connsiteX7" fmla="*/ 0 w 1244600"/>
              <a:gd name="connsiteY7" fmla="*/ 207437 h 1614035"/>
              <a:gd name="connsiteX8" fmla="*/ 207437 w 1244600"/>
              <a:gd name="connsiteY8" fmla="*/ 0 h 161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4600" h="1614035">
                <a:moveTo>
                  <a:pt x="207437" y="0"/>
                </a:moveTo>
                <a:lnTo>
                  <a:pt x="1037163" y="0"/>
                </a:lnTo>
                <a:cubicBezTo>
                  <a:pt x="1151727" y="0"/>
                  <a:pt x="1244600" y="92873"/>
                  <a:pt x="1244600" y="207437"/>
                </a:cubicBezTo>
                <a:lnTo>
                  <a:pt x="1244600" y="1406598"/>
                </a:lnTo>
                <a:cubicBezTo>
                  <a:pt x="1244600" y="1521162"/>
                  <a:pt x="1151727" y="1614035"/>
                  <a:pt x="1037163" y="1614035"/>
                </a:cubicBezTo>
                <a:lnTo>
                  <a:pt x="207437" y="1614035"/>
                </a:lnTo>
                <a:cubicBezTo>
                  <a:pt x="92873" y="1614035"/>
                  <a:pt x="0" y="1521162"/>
                  <a:pt x="0" y="1406598"/>
                </a:cubicBezTo>
                <a:lnTo>
                  <a:pt x="0" y="207437"/>
                </a:lnTo>
                <a:cubicBezTo>
                  <a:pt x="0" y="92873"/>
                  <a:pt x="92873" y="0"/>
                  <a:pt x="207437" y="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</p:pic>
      <p:pic>
        <p:nvPicPr>
          <p:cNvPr id="26" name="Picture 25" descr="A person wearing glasses and a purple shirt&#10;&#10;Description automatically generated">
            <a:extLst>
              <a:ext uri="{FF2B5EF4-FFF2-40B4-BE49-F238E27FC236}">
                <a16:creationId xmlns:a16="http://schemas.microsoft.com/office/drawing/2014/main" id="{27C805B2-B0F4-3B81-6D80-EA388681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24" r="9365"/>
          <a:stretch>
            <a:fillRect/>
          </a:stretch>
        </p:blipFill>
        <p:spPr>
          <a:xfrm>
            <a:off x="443607" y="1648317"/>
            <a:ext cx="1096680" cy="1422208"/>
          </a:xfrm>
          <a:custGeom>
            <a:avLst/>
            <a:gdLst>
              <a:gd name="connsiteX0" fmla="*/ 207437 w 1244600"/>
              <a:gd name="connsiteY0" fmla="*/ 0 h 1614035"/>
              <a:gd name="connsiteX1" fmla="*/ 1037163 w 1244600"/>
              <a:gd name="connsiteY1" fmla="*/ 0 h 1614035"/>
              <a:gd name="connsiteX2" fmla="*/ 1244600 w 1244600"/>
              <a:gd name="connsiteY2" fmla="*/ 207437 h 1614035"/>
              <a:gd name="connsiteX3" fmla="*/ 1244600 w 1244600"/>
              <a:gd name="connsiteY3" fmla="*/ 1406598 h 1614035"/>
              <a:gd name="connsiteX4" fmla="*/ 1037163 w 1244600"/>
              <a:gd name="connsiteY4" fmla="*/ 1614035 h 1614035"/>
              <a:gd name="connsiteX5" fmla="*/ 207437 w 1244600"/>
              <a:gd name="connsiteY5" fmla="*/ 1614035 h 1614035"/>
              <a:gd name="connsiteX6" fmla="*/ 0 w 1244600"/>
              <a:gd name="connsiteY6" fmla="*/ 1406598 h 1614035"/>
              <a:gd name="connsiteX7" fmla="*/ 0 w 1244600"/>
              <a:gd name="connsiteY7" fmla="*/ 207437 h 1614035"/>
              <a:gd name="connsiteX8" fmla="*/ 207437 w 1244600"/>
              <a:gd name="connsiteY8" fmla="*/ 0 h 161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4600" h="1614035">
                <a:moveTo>
                  <a:pt x="207437" y="0"/>
                </a:moveTo>
                <a:lnTo>
                  <a:pt x="1037163" y="0"/>
                </a:lnTo>
                <a:cubicBezTo>
                  <a:pt x="1151727" y="0"/>
                  <a:pt x="1244600" y="92873"/>
                  <a:pt x="1244600" y="207437"/>
                </a:cubicBezTo>
                <a:lnTo>
                  <a:pt x="1244600" y="1406598"/>
                </a:lnTo>
                <a:cubicBezTo>
                  <a:pt x="1244600" y="1521162"/>
                  <a:pt x="1151727" y="1614035"/>
                  <a:pt x="1037163" y="1614035"/>
                </a:cubicBezTo>
                <a:lnTo>
                  <a:pt x="207437" y="1614035"/>
                </a:lnTo>
                <a:cubicBezTo>
                  <a:pt x="92873" y="1614035"/>
                  <a:pt x="0" y="1521162"/>
                  <a:pt x="0" y="1406598"/>
                </a:cubicBezTo>
                <a:lnTo>
                  <a:pt x="0" y="207437"/>
                </a:lnTo>
                <a:cubicBezTo>
                  <a:pt x="0" y="92873"/>
                  <a:pt x="92873" y="0"/>
                  <a:pt x="207437" y="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</p:pic>
      <p:pic>
        <p:nvPicPr>
          <p:cNvPr id="30" name="Picture 2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547D2862-CE1A-28B6-6E4D-74D54C3772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66" t="1346" r="12961"/>
          <a:stretch>
            <a:fillRect/>
          </a:stretch>
        </p:blipFill>
        <p:spPr>
          <a:xfrm>
            <a:off x="7668541" y="837495"/>
            <a:ext cx="1096680" cy="1422208"/>
          </a:xfrm>
          <a:custGeom>
            <a:avLst/>
            <a:gdLst>
              <a:gd name="connsiteX0" fmla="*/ 207437 w 1244600"/>
              <a:gd name="connsiteY0" fmla="*/ 0 h 1614035"/>
              <a:gd name="connsiteX1" fmla="*/ 1037163 w 1244600"/>
              <a:gd name="connsiteY1" fmla="*/ 0 h 1614035"/>
              <a:gd name="connsiteX2" fmla="*/ 1244600 w 1244600"/>
              <a:gd name="connsiteY2" fmla="*/ 207437 h 1614035"/>
              <a:gd name="connsiteX3" fmla="*/ 1244600 w 1244600"/>
              <a:gd name="connsiteY3" fmla="*/ 1406598 h 1614035"/>
              <a:gd name="connsiteX4" fmla="*/ 1037163 w 1244600"/>
              <a:gd name="connsiteY4" fmla="*/ 1614035 h 1614035"/>
              <a:gd name="connsiteX5" fmla="*/ 207437 w 1244600"/>
              <a:gd name="connsiteY5" fmla="*/ 1614035 h 1614035"/>
              <a:gd name="connsiteX6" fmla="*/ 0 w 1244600"/>
              <a:gd name="connsiteY6" fmla="*/ 1406598 h 1614035"/>
              <a:gd name="connsiteX7" fmla="*/ 0 w 1244600"/>
              <a:gd name="connsiteY7" fmla="*/ 207437 h 1614035"/>
              <a:gd name="connsiteX8" fmla="*/ 207437 w 1244600"/>
              <a:gd name="connsiteY8" fmla="*/ 0 h 161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4600" h="1614035">
                <a:moveTo>
                  <a:pt x="207437" y="0"/>
                </a:moveTo>
                <a:lnTo>
                  <a:pt x="1037163" y="0"/>
                </a:lnTo>
                <a:cubicBezTo>
                  <a:pt x="1151727" y="0"/>
                  <a:pt x="1244600" y="92873"/>
                  <a:pt x="1244600" y="207437"/>
                </a:cubicBezTo>
                <a:lnTo>
                  <a:pt x="1244600" y="1406598"/>
                </a:lnTo>
                <a:cubicBezTo>
                  <a:pt x="1244600" y="1521162"/>
                  <a:pt x="1151727" y="1614035"/>
                  <a:pt x="1037163" y="1614035"/>
                </a:cubicBezTo>
                <a:lnTo>
                  <a:pt x="207437" y="1614035"/>
                </a:lnTo>
                <a:cubicBezTo>
                  <a:pt x="92873" y="1614035"/>
                  <a:pt x="0" y="1521162"/>
                  <a:pt x="0" y="1406598"/>
                </a:cubicBezTo>
                <a:lnTo>
                  <a:pt x="0" y="207437"/>
                </a:lnTo>
                <a:cubicBezTo>
                  <a:pt x="0" y="92873"/>
                  <a:pt x="92873" y="0"/>
                  <a:pt x="207437" y="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</p:pic>
      <p:pic>
        <p:nvPicPr>
          <p:cNvPr id="29" name="Picture 28" descr="A person with a beard&#10;&#10;Description automatically generated">
            <a:extLst>
              <a:ext uri="{FF2B5EF4-FFF2-40B4-BE49-F238E27FC236}">
                <a16:creationId xmlns:a16="http://schemas.microsoft.com/office/drawing/2014/main" id="{2FFBD1A7-8E56-335E-D46D-A8C32EC08F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91" t="5172" r="14091" b="32737"/>
          <a:stretch/>
        </p:blipFill>
        <p:spPr>
          <a:xfrm>
            <a:off x="7668541" y="2359421"/>
            <a:ext cx="1096680" cy="1422208"/>
          </a:xfrm>
          <a:custGeom>
            <a:avLst/>
            <a:gdLst>
              <a:gd name="connsiteX0" fmla="*/ 207437 w 1244600"/>
              <a:gd name="connsiteY0" fmla="*/ 0 h 1614035"/>
              <a:gd name="connsiteX1" fmla="*/ 1037163 w 1244600"/>
              <a:gd name="connsiteY1" fmla="*/ 0 h 1614035"/>
              <a:gd name="connsiteX2" fmla="*/ 1244600 w 1244600"/>
              <a:gd name="connsiteY2" fmla="*/ 207437 h 1614035"/>
              <a:gd name="connsiteX3" fmla="*/ 1244600 w 1244600"/>
              <a:gd name="connsiteY3" fmla="*/ 1406598 h 1614035"/>
              <a:gd name="connsiteX4" fmla="*/ 1037163 w 1244600"/>
              <a:gd name="connsiteY4" fmla="*/ 1614035 h 1614035"/>
              <a:gd name="connsiteX5" fmla="*/ 207437 w 1244600"/>
              <a:gd name="connsiteY5" fmla="*/ 1614035 h 1614035"/>
              <a:gd name="connsiteX6" fmla="*/ 0 w 1244600"/>
              <a:gd name="connsiteY6" fmla="*/ 1406598 h 1614035"/>
              <a:gd name="connsiteX7" fmla="*/ 0 w 1244600"/>
              <a:gd name="connsiteY7" fmla="*/ 207437 h 1614035"/>
              <a:gd name="connsiteX8" fmla="*/ 207437 w 1244600"/>
              <a:gd name="connsiteY8" fmla="*/ 0 h 161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4600" h="1614035">
                <a:moveTo>
                  <a:pt x="207437" y="0"/>
                </a:moveTo>
                <a:lnTo>
                  <a:pt x="1037163" y="0"/>
                </a:lnTo>
                <a:cubicBezTo>
                  <a:pt x="1151727" y="0"/>
                  <a:pt x="1244600" y="92873"/>
                  <a:pt x="1244600" y="207437"/>
                </a:cubicBezTo>
                <a:lnTo>
                  <a:pt x="1244600" y="1406598"/>
                </a:lnTo>
                <a:cubicBezTo>
                  <a:pt x="1244600" y="1521162"/>
                  <a:pt x="1151727" y="1614035"/>
                  <a:pt x="1037163" y="1614035"/>
                </a:cubicBezTo>
                <a:lnTo>
                  <a:pt x="207437" y="1614035"/>
                </a:lnTo>
                <a:cubicBezTo>
                  <a:pt x="92873" y="1614035"/>
                  <a:pt x="0" y="1521162"/>
                  <a:pt x="0" y="1406598"/>
                </a:cubicBezTo>
                <a:lnTo>
                  <a:pt x="0" y="207437"/>
                </a:lnTo>
                <a:cubicBezTo>
                  <a:pt x="0" y="92873"/>
                  <a:pt x="92873" y="0"/>
                  <a:pt x="207437" y="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</p:pic>
      <p:pic>
        <p:nvPicPr>
          <p:cNvPr id="27" name="Picture 26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35AA9EBC-2A3A-B48E-69BB-AEB5AB6113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444" r="11444"/>
          <a:stretch>
            <a:fillRect/>
          </a:stretch>
        </p:blipFill>
        <p:spPr>
          <a:xfrm>
            <a:off x="443607" y="3139139"/>
            <a:ext cx="1096680" cy="1422207"/>
          </a:xfrm>
          <a:custGeom>
            <a:avLst/>
            <a:gdLst>
              <a:gd name="connsiteX0" fmla="*/ 207427 w 1244600"/>
              <a:gd name="connsiteY0" fmla="*/ 0 h 1614034"/>
              <a:gd name="connsiteX1" fmla="*/ 1037173 w 1244600"/>
              <a:gd name="connsiteY1" fmla="*/ 0 h 1614034"/>
              <a:gd name="connsiteX2" fmla="*/ 1078969 w 1244600"/>
              <a:gd name="connsiteY2" fmla="*/ 4213 h 1614034"/>
              <a:gd name="connsiteX3" fmla="*/ 1244600 w 1244600"/>
              <a:gd name="connsiteY3" fmla="*/ 207436 h 1614034"/>
              <a:gd name="connsiteX4" fmla="*/ 1244600 w 1244600"/>
              <a:gd name="connsiteY4" fmla="*/ 1406597 h 1614034"/>
              <a:gd name="connsiteX5" fmla="*/ 1037163 w 1244600"/>
              <a:gd name="connsiteY5" fmla="*/ 1614034 h 1614034"/>
              <a:gd name="connsiteX6" fmla="*/ 207437 w 1244600"/>
              <a:gd name="connsiteY6" fmla="*/ 1614034 h 1614034"/>
              <a:gd name="connsiteX7" fmla="*/ 0 w 1244600"/>
              <a:gd name="connsiteY7" fmla="*/ 1406597 h 1614034"/>
              <a:gd name="connsiteX8" fmla="*/ 0 w 1244600"/>
              <a:gd name="connsiteY8" fmla="*/ 207436 h 1614034"/>
              <a:gd name="connsiteX9" fmla="*/ 165631 w 1244600"/>
              <a:gd name="connsiteY9" fmla="*/ 4213 h 161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4600" h="1614034">
                <a:moveTo>
                  <a:pt x="207427" y="0"/>
                </a:moveTo>
                <a:lnTo>
                  <a:pt x="1037173" y="0"/>
                </a:lnTo>
                <a:lnTo>
                  <a:pt x="1078969" y="4213"/>
                </a:lnTo>
                <a:cubicBezTo>
                  <a:pt x="1173494" y="23556"/>
                  <a:pt x="1244600" y="107193"/>
                  <a:pt x="1244600" y="207436"/>
                </a:cubicBezTo>
                <a:lnTo>
                  <a:pt x="1244600" y="1406597"/>
                </a:lnTo>
                <a:cubicBezTo>
                  <a:pt x="1244600" y="1521161"/>
                  <a:pt x="1151727" y="1614034"/>
                  <a:pt x="1037163" y="1614034"/>
                </a:cubicBezTo>
                <a:lnTo>
                  <a:pt x="207437" y="1614034"/>
                </a:lnTo>
                <a:cubicBezTo>
                  <a:pt x="92873" y="1614034"/>
                  <a:pt x="0" y="1521161"/>
                  <a:pt x="0" y="1406597"/>
                </a:cubicBezTo>
                <a:lnTo>
                  <a:pt x="0" y="207436"/>
                </a:lnTo>
                <a:cubicBezTo>
                  <a:pt x="0" y="107193"/>
                  <a:pt x="71106" y="23556"/>
                  <a:pt x="165631" y="4213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7E5A92C-D9D2-8D17-B312-B4933CE19754}"/>
              </a:ext>
            </a:extLst>
          </p:cNvPr>
          <p:cNvSpPr txBox="1"/>
          <p:nvPr/>
        </p:nvSpPr>
        <p:spPr>
          <a:xfrm>
            <a:off x="1540287" y="406934"/>
            <a:ext cx="2899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Professor David McCausland</a:t>
            </a:r>
          </a:p>
          <a:p>
            <a:r>
              <a:rPr lang="en-GB" dirty="0"/>
              <a:t>Editor in Chief (IREE)</a:t>
            </a:r>
          </a:p>
          <a:p>
            <a:r>
              <a:rPr lang="en-GB" dirty="0"/>
              <a:t>University of Aberdeen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B7CF07-0838-E408-8DF5-D15424E5DCF3}"/>
              </a:ext>
            </a:extLst>
          </p:cNvPr>
          <p:cNvSpPr txBox="1"/>
          <p:nvPr/>
        </p:nvSpPr>
        <p:spPr>
          <a:xfrm>
            <a:off x="1540287" y="1897756"/>
            <a:ext cx="2017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Dr Steven Proud</a:t>
            </a:r>
          </a:p>
          <a:p>
            <a:r>
              <a:rPr lang="en-GB" dirty="0"/>
              <a:t>Editor</a:t>
            </a:r>
          </a:p>
          <a:p>
            <a:r>
              <a:rPr lang="en-GB" dirty="0"/>
              <a:t>University of Bristol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B8D92B-E8D3-C9C1-D012-F514BE0EEC20}"/>
              </a:ext>
            </a:extLst>
          </p:cNvPr>
          <p:cNvSpPr txBox="1"/>
          <p:nvPr/>
        </p:nvSpPr>
        <p:spPr>
          <a:xfrm>
            <a:off x="1598210" y="3329270"/>
            <a:ext cx="1971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Dr </a:t>
            </a:r>
            <a:r>
              <a:rPr lang="en-GB" b="1" dirty="0" err="1"/>
              <a:t>Jadrian</a:t>
            </a:r>
            <a:r>
              <a:rPr lang="en-GB" b="1" dirty="0"/>
              <a:t> Wooten</a:t>
            </a:r>
          </a:p>
          <a:p>
            <a:r>
              <a:rPr lang="en-GB" dirty="0"/>
              <a:t>Editor</a:t>
            </a:r>
          </a:p>
          <a:p>
            <a:r>
              <a:rPr lang="en-GB" dirty="0"/>
              <a:t>Virginia Tech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E81348-B4B8-182C-1A2F-B24C3DED67BD}"/>
              </a:ext>
            </a:extLst>
          </p:cNvPr>
          <p:cNvSpPr txBox="1"/>
          <p:nvPr/>
        </p:nvSpPr>
        <p:spPr>
          <a:xfrm>
            <a:off x="5548754" y="1108732"/>
            <a:ext cx="2048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/>
              <a:t>Dr Jimena Gonzalez</a:t>
            </a:r>
          </a:p>
          <a:p>
            <a:pPr algn="r"/>
            <a:r>
              <a:rPr lang="en-GB" dirty="0"/>
              <a:t>Editor</a:t>
            </a:r>
          </a:p>
          <a:p>
            <a:pPr algn="r"/>
            <a:r>
              <a:rPr lang="en-GB" dirty="0"/>
              <a:t>Manhattan College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A91270-FBC3-58E9-CD2D-6F52CFBDBE2E}"/>
              </a:ext>
            </a:extLst>
          </p:cNvPr>
          <p:cNvSpPr txBox="1"/>
          <p:nvPr/>
        </p:nvSpPr>
        <p:spPr>
          <a:xfrm>
            <a:off x="4704075" y="2599554"/>
            <a:ext cx="2964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/>
              <a:t>Professor Julien </a:t>
            </a:r>
            <a:r>
              <a:rPr lang="en-GB" b="1" dirty="0" err="1"/>
              <a:t>Picault</a:t>
            </a:r>
            <a:endParaRPr lang="en-GB" b="1" dirty="0"/>
          </a:p>
          <a:p>
            <a:pPr algn="r"/>
            <a:r>
              <a:rPr lang="en-GB" dirty="0"/>
              <a:t>Editor</a:t>
            </a:r>
          </a:p>
          <a:p>
            <a:pPr algn="r"/>
            <a:r>
              <a:rPr lang="en-GB" dirty="0"/>
              <a:t>University of British Columbia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9CE570-F8AF-153F-7C99-E79B4C11B494}"/>
              </a:ext>
            </a:extLst>
          </p:cNvPr>
          <p:cNvSpPr/>
          <p:nvPr/>
        </p:nvSpPr>
        <p:spPr>
          <a:xfrm rot="16200000">
            <a:off x="6724240" y="2798894"/>
            <a:ext cx="610747" cy="384842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4800" dirty="0"/>
              <a:t>Editors</a:t>
            </a:r>
          </a:p>
        </p:txBody>
      </p:sp>
    </p:spTree>
    <p:extLst>
      <p:ext uri="{BB962C8B-B14F-4D97-AF65-F5344CB8AC3E}">
        <p14:creationId xmlns:p14="http://schemas.microsoft.com/office/powerpoint/2010/main" val="331889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7F3BD349-2410-C475-1D19-FD2498815B8C}"/>
              </a:ext>
            </a:extLst>
          </p:cNvPr>
          <p:cNvSpPr/>
          <p:nvPr/>
        </p:nvSpPr>
        <p:spPr>
          <a:xfrm>
            <a:off x="1463041" y="395139"/>
            <a:ext cx="2468880" cy="2128345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IREE Clarivate impact factor: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2.1 (rank 158, Q3)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DB24C85C-CB03-478A-7649-C86C2FB07A33}"/>
              </a:ext>
            </a:extLst>
          </p:cNvPr>
          <p:cNvSpPr/>
          <p:nvPr/>
        </p:nvSpPr>
        <p:spPr>
          <a:xfrm>
            <a:off x="3474721" y="1507577"/>
            <a:ext cx="2468880" cy="2128345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IREE SJR impact factor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0.43 Q2 for education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3E530266-4C6E-2D23-DE5A-A9428F74FB53}"/>
              </a:ext>
            </a:extLst>
          </p:cNvPr>
          <p:cNvSpPr/>
          <p:nvPr/>
        </p:nvSpPr>
        <p:spPr>
          <a:xfrm>
            <a:off x="1463041" y="2620015"/>
            <a:ext cx="2468880" cy="2128345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JEE SJR impact factor: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0.44, Q2 for education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F35853-8BBE-ADA6-713C-6842EF2F3B3C}"/>
              </a:ext>
            </a:extLst>
          </p:cNvPr>
          <p:cNvSpPr/>
          <p:nvPr/>
        </p:nvSpPr>
        <p:spPr>
          <a:xfrm rot="10800000">
            <a:off x="8067553" y="368188"/>
            <a:ext cx="894927" cy="440712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7200" dirty="0"/>
              <a:t>Metrics</a:t>
            </a:r>
          </a:p>
        </p:txBody>
      </p:sp>
    </p:spTree>
    <p:extLst>
      <p:ext uri="{BB962C8B-B14F-4D97-AF65-F5344CB8AC3E}">
        <p14:creationId xmlns:p14="http://schemas.microsoft.com/office/powerpoint/2010/main" val="106621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D7C373-6DAB-A2BD-18D9-5D030E889514}"/>
              </a:ext>
            </a:extLst>
          </p:cNvPr>
          <p:cNvSpPr/>
          <p:nvPr/>
        </p:nvSpPr>
        <p:spPr>
          <a:xfrm>
            <a:off x="243840" y="320040"/>
            <a:ext cx="4099561" cy="1196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500" dirty="0"/>
              <a:t>Birdi, A., Cook, S., Elliott, C., Lait, A., Mehari, T., and Wood, M., (2023) </a:t>
            </a:r>
          </a:p>
          <a:p>
            <a:r>
              <a:rPr lang="en-GB" sz="1500" dirty="0"/>
              <a:t>“</a:t>
            </a:r>
            <a:r>
              <a:rPr lang="en-GB" sz="1500" dirty="0">
                <a:hlinkClick r:id="rId2"/>
              </a:rPr>
              <a:t>A critical review of recent economics pedagogy literature, 2020-2021</a:t>
            </a:r>
            <a:r>
              <a:rPr lang="en-GB" sz="1500" dirty="0"/>
              <a:t>”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F3B550-9902-7E60-33D8-8A53149F34A6}"/>
              </a:ext>
            </a:extLst>
          </p:cNvPr>
          <p:cNvSpPr/>
          <p:nvPr/>
        </p:nvSpPr>
        <p:spPr>
          <a:xfrm>
            <a:off x="243840" y="1668780"/>
            <a:ext cx="4099561" cy="1196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500" dirty="0" err="1"/>
              <a:t>Lopus</a:t>
            </a:r>
            <a:r>
              <a:rPr lang="en-GB" sz="1500" dirty="0"/>
              <a:t>, J. S., </a:t>
            </a:r>
            <a:r>
              <a:rPr lang="en-GB" sz="1500" dirty="0" err="1"/>
              <a:t>Amidjono</a:t>
            </a:r>
            <a:r>
              <a:rPr lang="en-GB" sz="1500" dirty="0"/>
              <a:t>, D.S., and Grimes, P., (2019), </a:t>
            </a:r>
          </a:p>
          <a:p>
            <a:r>
              <a:rPr lang="en-GB" sz="1500" dirty="0"/>
              <a:t>“</a:t>
            </a:r>
            <a:r>
              <a:rPr lang="en-GB" sz="1500" dirty="0">
                <a:hlinkClick r:id="rId3"/>
              </a:rPr>
              <a:t>Improving financial literacy of the poor and vulnerable in Indonesia: An empirical analysis</a:t>
            </a:r>
            <a:r>
              <a:rPr lang="en-GB" sz="1500" dirty="0"/>
              <a:t>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CAE056-34F2-06BC-8FDB-6D32A5022E9E}"/>
              </a:ext>
            </a:extLst>
          </p:cNvPr>
          <p:cNvSpPr/>
          <p:nvPr/>
        </p:nvSpPr>
        <p:spPr>
          <a:xfrm>
            <a:off x="243840" y="3048000"/>
            <a:ext cx="4099561" cy="1196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500" dirty="0" err="1"/>
              <a:t>Miragaya</a:t>
            </a:r>
            <a:r>
              <a:rPr lang="en-GB" sz="1500" dirty="0"/>
              <a:t>-Casillas, C., Aguayo-</a:t>
            </a:r>
            <a:r>
              <a:rPr lang="en-GB" sz="1500" dirty="0" err="1"/>
              <a:t>Estremera</a:t>
            </a:r>
            <a:r>
              <a:rPr lang="en-GB" sz="1500" dirty="0"/>
              <a:t>, Raimundo, and Ruiz-</a:t>
            </a:r>
            <a:r>
              <a:rPr lang="en-GB" sz="1500" dirty="0" err="1"/>
              <a:t>Villaverde</a:t>
            </a:r>
            <a:r>
              <a:rPr lang="en-GB" sz="1500" dirty="0"/>
              <a:t>, A., (2023)</a:t>
            </a:r>
          </a:p>
          <a:p>
            <a:r>
              <a:rPr lang="en-GB" sz="1500" dirty="0"/>
              <a:t>“</a:t>
            </a:r>
            <a:r>
              <a:rPr lang="en-GB" sz="1500" dirty="0">
                <a:hlinkClick r:id="rId4"/>
              </a:rPr>
              <a:t>University students, economics education, and self-interest.  A systematic literature review</a:t>
            </a:r>
            <a:r>
              <a:rPr lang="en-GB" sz="1500" dirty="0"/>
              <a:t>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28F711-035D-F4C3-A9EA-CFE5014CF78A}"/>
              </a:ext>
            </a:extLst>
          </p:cNvPr>
          <p:cNvSpPr/>
          <p:nvPr/>
        </p:nvSpPr>
        <p:spPr>
          <a:xfrm>
            <a:off x="4572000" y="320040"/>
            <a:ext cx="4099561" cy="1196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500" dirty="0"/>
              <a:t>Roman, M. and </a:t>
            </a:r>
            <a:r>
              <a:rPr lang="en-GB" sz="1500" dirty="0" err="1"/>
              <a:t>Plopeanu</a:t>
            </a:r>
            <a:r>
              <a:rPr lang="en-GB" sz="1500" dirty="0"/>
              <a:t>, A., (2021),</a:t>
            </a:r>
          </a:p>
          <a:p>
            <a:r>
              <a:rPr lang="en-GB" sz="1500" dirty="0"/>
              <a:t>“</a:t>
            </a:r>
            <a:r>
              <a:rPr lang="en-GB" sz="1500" dirty="0">
                <a:hlinkClick r:id="rId5"/>
              </a:rPr>
              <a:t>The effectiveness of the emergency eLearning during COVIR-19 pandemic.  The case of higher education in economics in Romania</a:t>
            </a:r>
            <a:r>
              <a:rPr lang="en-GB" sz="1500" dirty="0"/>
              <a:t>”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B44AFF-310D-97E0-5266-376AF468A5E4}"/>
              </a:ext>
            </a:extLst>
          </p:cNvPr>
          <p:cNvSpPr/>
          <p:nvPr/>
        </p:nvSpPr>
        <p:spPr>
          <a:xfrm>
            <a:off x="4572000" y="1668780"/>
            <a:ext cx="4099561" cy="1196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500" dirty="0" err="1"/>
              <a:t>Amagir</a:t>
            </a:r>
            <a:r>
              <a:rPr lang="en-GB" sz="1500" dirty="0"/>
              <a:t>, A., Groot, W., </a:t>
            </a:r>
            <a:r>
              <a:rPr lang="en-GB" sz="1500" dirty="0" err="1"/>
              <a:t>Maassen</a:t>
            </a:r>
            <a:r>
              <a:rPr lang="en-GB" sz="1500" dirty="0"/>
              <a:t> van den Brink, H., and </a:t>
            </a:r>
            <a:r>
              <a:rPr lang="en-GB" sz="1500" dirty="0" err="1"/>
              <a:t>Wilschut</a:t>
            </a:r>
            <a:r>
              <a:rPr lang="en-GB" sz="1500" dirty="0"/>
              <a:t>, A., (2020)</a:t>
            </a:r>
          </a:p>
          <a:p>
            <a:r>
              <a:rPr lang="en-GB" sz="1500" dirty="0"/>
              <a:t>“</a:t>
            </a:r>
            <a:r>
              <a:rPr lang="en-GB" sz="1500" dirty="0">
                <a:hlinkClick r:id="rId6"/>
              </a:rPr>
              <a:t>Financial literacy of high school students in the Netherlands: knowledge, attitudes, self-efficacy and </a:t>
            </a:r>
            <a:r>
              <a:rPr lang="en-GB" sz="1500" dirty="0" err="1">
                <a:hlinkClick r:id="rId6"/>
              </a:rPr>
              <a:t>behavior</a:t>
            </a:r>
            <a:r>
              <a:rPr lang="en-GB" sz="1500" dirty="0"/>
              <a:t>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13D3F2-E2F3-802F-EE30-4E9C0E186DA3}"/>
              </a:ext>
            </a:extLst>
          </p:cNvPr>
          <p:cNvSpPr/>
          <p:nvPr/>
        </p:nvSpPr>
        <p:spPr>
          <a:xfrm>
            <a:off x="4572000" y="3048000"/>
            <a:ext cx="4099561" cy="1196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 err="1"/>
              <a:t>Tsigaris</a:t>
            </a:r>
            <a:r>
              <a:rPr lang="en-GB" sz="1600" dirty="0"/>
              <a:t>, P., and Wood, J., (2016)</a:t>
            </a:r>
          </a:p>
          <a:p>
            <a:r>
              <a:rPr lang="en-GB" sz="1600" dirty="0"/>
              <a:t>“</a:t>
            </a:r>
            <a:r>
              <a:rPr lang="en-GB" sz="1600" dirty="0">
                <a:hlinkClick r:id="rId7"/>
              </a:rPr>
              <a:t>A simple climate-Solow model for introducing the economics of climate change to undergraduate students</a:t>
            </a:r>
            <a:r>
              <a:rPr lang="en-GB" sz="1600" dirty="0"/>
              <a:t>”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F95BE96-3E98-8C0F-3C49-CE79BA15BE82}"/>
              </a:ext>
            </a:extLst>
          </p:cNvPr>
          <p:cNvSpPr/>
          <p:nvPr/>
        </p:nvSpPr>
        <p:spPr>
          <a:xfrm rot="16200000">
            <a:off x="5051216" y="1125870"/>
            <a:ext cx="610747" cy="719447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400" dirty="0"/>
              <a:t>Top articles by downloads (last 90 days)</a:t>
            </a:r>
          </a:p>
        </p:txBody>
      </p:sp>
    </p:spTree>
    <p:extLst>
      <p:ext uri="{BB962C8B-B14F-4D97-AF65-F5344CB8AC3E}">
        <p14:creationId xmlns:p14="http://schemas.microsoft.com/office/powerpoint/2010/main" val="172771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D7C373-6DAB-A2BD-18D9-5D030E889514}"/>
              </a:ext>
            </a:extLst>
          </p:cNvPr>
          <p:cNvSpPr/>
          <p:nvPr/>
        </p:nvSpPr>
        <p:spPr>
          <a:xfrm>
            <a:off x="243840" y="320040"/>
            <a:ext cx="4099561" cy="1196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500" dirty="0"/>
              <a:t>Costa Junior, C.J., Garcia-</a:t>
            </a:r>
            <a:r>
              <a:rPr lang="en-GB" sz="1500" dirty="0" err="1"/>
              <a:t>Cintado</a:t>
            </a:r>
            <a:r>
              <a:rPr lang="en-GB" sz="1500" dirty="0"/>
              <a:t>, A.C., and Marques Junior, K., (2022)</a:t>
            </a:r>
            <a:br>
              <a:rPr lang="en-GB" sz="1500" dirty="0"/>
            </a:br>
            <a:r>
              <a:rPr lang="en-GB" sz="1500" dirty="0"/>
              <a:t>“</a:t>
            </a:r>
            <a:r>
              <a:rPr lang="en-GB" sz="1500" dirty="0">
                <a:hlinkClick r:id="rId2"/>
              </a:rPr>
              <a:t>A modern approach to monetary and fiscal policy</a:t>
            </a:r>
            <a:r>
              <a:rPr lang="en-GB" sz="1500" dirty="0"/>
              <a:t>”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F3B550-9902-7E60-33D8-8A53149F34A6}"/>
              </a:ext>
            </a:extLst>
          </p:cNvPr>
          <p:cNvSpPr/>
          <p:nvPr/>
        </p:nvSpPr>
        <p:spPr>
          <a:xfrm>
            <a:off x="243840" y="1668780"/>
            <a:ext cx="4099561" cy="1196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500" dirty="0" err="1"/>
              <a:t>Wooton</a:t>
            </a:r>
            <a:r>
              <a:rPr lang="en-GB" sz="1500" dirty="0"/>
              <a:t>, J.J., </a:t>
            </a:r>
            <a:r>
              <a:rPr lang="en-GB" sz="1500" dirty="0" err="1"/>
              <a:t>Geerling</a:t>
            </a:r>
            <a:r>
              <a:rPr lang="en-GB" sz="1500" dirty="0"/>
              <a:t>, W., and </a:t>
            </a:r>
            <a:r>
              <a:rPr lang="en-GB" sz="1500" dirty="0" err="1"/>
              <a:t>Calma</a:t>
            </a:r>
            <a:r>
              <a:rPr lang="en-GB" sz="1500" dirty="0"/>
              <a:t>, A., (2021)</a:t>
            </a:r>
          </a:p>
          <a:p>
            <a:r>
              <a:rPr lang="en-GB" sz="1500" dirty="0"/>
              <a:t>“</a:t>
            </a:r>
            <a:r>
              <a:rPr lang="en-GB" sz="1500" dirty="0">
                <a:hlinkClick r:id="rId3"/>
              </a:rPr>
              <a:t>Diversifying the use of pop culture in the classroom: Using K-pop to teach principles of Economics</a:t>
            </a:r>
            <a:r>
              <a:rPr lang="en-GB" sz="1500" dirty="0"/>
              <a:t>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CAE056-34F2-06BC-8FDB-6D32A5022E9E}"/>
              </a:ext>
            </a:extLst>
          </p:cNvPr>
          <p:cNvSpPr/>
          <p:nvPr/>
        </p:nvSpPr>
        <p:spPr>
          <a:xfrm>
            <a:off x="243840" y="3048000"/>
            <a:ext cx="4099561" cy="1196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500" dirty="0" err="1"/>
              <a:t>Sawler</a:t>
            </a:r>
            <a:r>
              <a:rPr lang="en-GB" sz="1500" dirty="0"/>
              <a:t>, J. (2021)</a:t>
            </a:r>
          </a:p>
          <a:p>
            <a:r>
              <a:rPr lang="en-GB" sz="1500" dirty="0"/>
              <a:t>“</a:t>
            </a:r>
            <a:r>
              <a:rPr lang="en-GB" sz="1500" dirty="0">
                <a:hlinkClick r:id="rId4"/>
              </a:rPr>
              <a:t>Economics 101-ism and the Dunning-Kruger effect: Reducing overconfidence among introductory macroeconomics students</a:t>
            </a:r>
            <a:r>
              <a:rPr lang="en-GB" sz="1500" dirty="0"/>
              <a:t>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28F711-035D-F4C3-A9EA-CFE5014CF78A}"/>
              </a:ext>
            </a:extLst>
          </p:cNvPr>
          <p:cNvSpPr/>
          <p:nvPr/>
        </p:nvSpPr>
        <p:spPr>
          <a:xfrm>
            <a:off x="4572000" y="320040"/>
            <a:ext cx="4099561" cy="1196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500" dirty="0" err="1"/>
              <a:t>Nungsari</a:t>
            </a:r>
            <a:r>
              <a:rPr lang="en-GB" sz="1500" dirty="0"/>
              <a:t>, M., and Flanders, S., (2020)</a:t>
            </a:r>
          </a:p>
          <a:p>
            <a:r>
              <a:rPr lang="en-GB" sz="1500" dirty="0"/>
              <a:t>“</a:t>
            </a:r>
            <a:r>
              <a:rPr lang="en-GB" sz="1500" dirty="0">
                <a:hlinkClick r:id="rId5"/>
              </a:rPr>
              <a:t>Using classroom games to teach core concepts in market design, matching theory and platform theory</a:t>
            </a:r>
            <a:r>
              <a:rPr lang="en-GB" sz="1500" dirty="0"/>
              <a:t>”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B44AFF-310D-97E0-5266-376AF468A5E4}"/>
              </a:ext>
            </a:extLst>
          </p:cNvPr>
          <p:cNvSpPr/>
          <p:nvPr/>
        </p:nvSpPr>
        <p:spPr>
          <a:xfrm>
            <a:off x="4572000" y="1668780"/>
            <a:ext cx="4099561" cy="1196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500" dirty="0" err="1"/>
              <a:t>Whittard</a:t>
            </a:r>
            <a:r>
              <a:rPr lang="en-GB" sz="1500" dirty="0"/>
              <a:t>, D., Green, E., </a:t>
            </a:r>
            <a:r>
              <a:rPr lang="en-GB" sz="1500" dirty="0" err="1"/>
              <a:t>Shaffau</a:t>
            </a:r>
            <a:r>
              <a:rPr lang="en-GB" sz="1500" dirty="0"/>
              <a:t> Shareef, M., and Ismail, I.,  (2022)</a:t>
            </a:r>
          </a:p>
          <a:p>
            <a:r>
              <a:rPr lang="en-GB" sz="1500" dirty="0"/>
              <a:t>“</a:t>
            </a:r>
            <a:r>
              <a:rPr lang="en-GB" sz="1500" dirty="0">
                <a:hlinkClick r:id="rId6"/>
              </a:rPr>
              <a:t>The multidimensional model of the one-minute paper: Advancing theory through theoretical elaboration</a:t>
            </a:r>
            <a:r>
              <a:rPr lang="en-GB" sz="1500" dirty="0"/>
              <a:t>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13D3F2-E2F3-802F-EE30-4E9C0E186DA3}"/>
              </a:ext>
            </a:extLst>
          </p:cNvPr>
          <p:cNvSpPr/>
          <p:nvPr/>
        </p:nvSpPr>
        <p:spPr>
          <a:xfrm>
            <a:off x="4572000" y="3048000"/>
            <a:ext cx="4099561" cy="11963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 err="1"/>
              <a:t>Espin</a:t>
            </a:r>
            <a:r>
              <a:rPr lang="en-GB" sz="1600" dirty="0"/>
              <a:t>, A.M., Correa, M., and Ruiz-</a:t>
            </a:r>
            <a:r>
              <a:rPr lang="en-GB" sz="1600" dirty="0" err="1"/>
              <a:t>Villaverde</a:t>
            </a:r>
            <a:r>
              <a:rPr lang="en-GB" sz="1600" dirty="0"/>
              <a:t>, A., (2022)</a:t>
            </a:r>
          </a:p>
          <a:p>
            <a:r>
              <a:rPr lang="en-GB" sz="1600" dirty="0"/>
              <a:t>“</a:t>
            </a:r>
            <a:r>
              <a:rPr lang="en-GB" sz="1600" dirty="0">
                <a:hlinkClick r:id="rId7"/>
              </a:rPr>
              <a:t>Economics students: Self-selected in preferences and indoctrinated in beliefs</a:t>
            </a:r>
            <a:r>
              <a:rPr lang="en-GB" sz="1600" dirty="0"/>
              <a:t>”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F95BE96-3E98-8C0F-3C49-CE79BA15BE82}"/>
              </a:ext>
            </a:extLst>
          </p:cNvPr>
          <p:cNvSpPr/>
          <p:nvPr/>
        </p:nvSpPr>
        <p:spPr>
          <a:xfrm rot="16200000">
            <a:off x="5051216" y="1125870"/>
            <a:ext cx="610747" cy="719447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400" dirty="0"/>
              <a:t>Top articles by social media count</a:t>
            </a:r>
          </a:p>
        </p:txBody>
      </p:sp>
    </p:spTree>
    <p:extLst>
      <p:ext uri="{BB962C8B-B14F-4D97-AF65-F5344CB8AC3E}">
        <p14:creationId xmlns:p14="http://schemas.microsoft.com/office/powerpoint/2010/main" val="735753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-Schools.potx" id="{0ED7EAAF-2CF3-4102-AC85-3A12D51D4024}" vid="{951E1219-D605-412D-92C4-259243AECCAC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-Schools.potx" id="{0ED7EAAF-2CF3-4102-AC85-3A12D51D4024}" vid="{6E22BCD4-6E3B-486E-A238-7F692C3073B5}"/>
    </a:ext>
  </a:extLst>
</a:theme>
</file>

<file path=ppt/theme/theme3.xml><?xml version="1.0" encoding="utf-8"?>
<a:theme xmlns:a="http://schemas.openxmlformats.org/drawingml/2006/main" name="Content layouts">
  <a:themeElements>
    <a:clrScheme name="UoA Colours">
      <a:dk1>
        <a:srgbClr val="000000"/>
      </a:dk1>
      <a:lt1>
        <a:srgbClr val="FFFFFF"/>
      </a:lt1>
      <a:dk2>
        <a:srgbClr val="1C4392"/>
      </a:dk2>
      <a:lt2>
        <a:srgbClr val="E7E6E6"/>
      </a:lt2>
      <a:accent1>
        <a:srgbClr val="DA281C"/>
      </a:accent1>
      <a:accent2>
        <a:srgbClr val="5C284F"/>
      </a:accent2>
      <a:accent3>
        <a:srgbClr val="01B6ED"/>
      </a:accent3>
      <a:accent4>
        <a:srgbClr val="C80B6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25-Schools.potx" id="{0ED7EAAF-2CF3-4102-AC85-3A12D51D4024}" vid="{4125387D-2C93-4794-91EC-C1716099D6C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ed_x0020_higher_x0020_res_x003f_ xmlns="c2cbd189-ca79-4e30-a19f-ac4b1165c73e">N</Need_x0020_higher_x0020_res_x003f_>
    <SharedWithUsers xmlns="600fe1d4-0bed-4ae1-99b2-a080a88c64c6">
      <UserInfo>
        <DisplayName>Sinclair, Elaine</DisplayName>
        <AccountId>99</AccountId>
        <AccountType/>
      </UserInfo>
      <UserInfo>
        <DisplayName>Howarth, Lauren</DisplayName>
        <AccountId>21</AccountId>
        <AccountType/>
      </UserInfo>
      <UserInfo>
        <DisplayName>Macdonald, Lucy J</DisplayName>
        <AccountId>41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FE2A256287E148BD67AE9C58AD8265" ma:contentTypeVersion="13" ma:contentTypeDescription="Create a new document." ma:contentTypeScope="" ma:versionID="5dcd4eef8f10932141b0af3c0c37460d">
  <xsd:schema xmlns:xsd="http://www.w3.org/2001/XMLSchema" xmlns:xs="http://www.w3.org/2001/XMLSchema" xmlns:p="http://schemas.microsoft.com/office/2006/metadata/properties" xmlns:ns2="c2cbd189-ca79-4e30-a19f-ac4b1165c73e" xmlns:ns3="600fe1d4-0bed-4ae1-99b2-a080a88c64c6" targetNamespace="http://schemas.microsoft.com/office/2006/metadata/properties" ma:root="true" ma:fieldsID="413eb07896d2cf0aa12ca794390e3547" ns2:_="" ns3:_="">
    <xsd:import namespace="c2cbd189-ca79-4e30-a19f-ac4b1165c73e"/>
    <xsd:import namespace="600fe1d4-0bed-4ae1-99b2-a080a88c6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eed_x0020_higher_x0020_res_x003f_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bd189-ca79-4e30-a19f-ac4b1165c7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eed_x0020_higher_x0020_res_x003f_" ma:index="19" nillable="true" ma:displayName="Need higher res?" ma:default="N" ma:internalName="Need_x0020_higher_x0020_res_x003f_">
      <xsd:simpleType>
        <xsd:restriction base="dms:Text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fe1d4-0bed-4ae1-99b2-a080a88c6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AB92E3-26D1-4D43-9D8D-DDC63A368C1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00fe1d4-0bed-4ae1-99b2-a080a88c64c6"/>
    <ds:schemaRef ds:uri="http://purl.org/dc/terms/"/>
    <ds:schemaRef ds:uri="c2cbd189-ca79-4e30-a19f-ac4b1165c73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D62D897-AF37-41CE-8E68-ABF87571B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cbd189-ca79-4e30-a19f-ac4b1165c73e"/>
    <ds:schemaRef ds:uri="600fe1d4-0bed-4ae1-99b2-a080a88c6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03FF4A-92D1-4AC6-A3D0-2369C39732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525-template</Template>
  <TotalTime>0</TotalTime>
  <Words>1290</Words>
  <Application>Microsoft Office PowerPoint</Application>
  <PresentationFormat>On-screen Show (16:9)</PresentationFormat>
  <Paragraphs>171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Office Theme</vt:lpstr>
      <vt:lpstr>1_Custom Design</vt:lpstr>
      <vt:lpstr>Content layouts</vt:lpstr>
      <vt:lpstr>Publishing pedagogical research on innovations in economics education</vt:lpstr>
      <vt:lpstr>PowerPoint Presentation</vt:lpstr>
      <vt:lpstr>Publishing pedagogical research on innovations in economics teaching - agenda</vt:lpstr>
      <vt:lpstr>The Economics Network</vt:lpstr>
      <vt:lpstr>IREE Aims and 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of interest (not an exclusive list)</vt:lpstr>
      <vt:lpstr>Types of pedagogic research article</vt:lpstr>
      <vt:lpstr>Tips for success</vt:lpstr>
      <vt:lpstr>Other publications avenues</vt:lpstr>
      <vt:lpstr>PowerPoint Presentation</vt:lpstr>
      <vt:lpstr>CPD</vt:lpstr>
      <vt:lpstr>Why publish?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Publishing pedagogical research on innovations in economics education</dc:title>
  <dc:creator>Macdonald, Lucy J</dc:creator>
  <cp:lastModifiedBy>Martin Poulter</cp:lastModifiedBy>
  <cp:revision>72</cp:revision>
  <dcterms:created xsi:type="dcterms:W3CDTF">2021-09-17T13:50:02Z</dcterms:created>
  <dcterms:modified xsi:type="dcterms:W3CDTF">2023-10-10T16:37:24Z</dcterms:modified>
  <cp:category>525 years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0x0101000FFE2A256287E148BD67AE9C58AD8265</vt:lpwstr>
  </property>
</Properties>
</file>