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49"/>
  </p:notesMasterIdLst>
  <p:sldIdLst>
    <p:sldId id="297" r:id="rId2"/>
    <p:sldId id="307" r:id="rId3"/>
    <p:sldId id="308" r:id="rId4"/>
    <p:sldId id="258" r:id="rId5"/>
    <p:sldId id="260" r:id="rId6"/>
    <p:sldId id="309" r:id="rId7"/>
    <p:sldId id="310" r:id="rId8"/>
    <p:sldId id="259" r:id="rId9"/>
    <p:sldId id="311" r:id="rId10"/>
    <p:sldId id="312" r:id="rId11"/>
    <p:sldId id="305" r:id="rId12"/>
    <p:sldId id="313" r:id="rId13"/>
    <p:sldId id="314" r:id="rId14"/>
    <p:sldId id="315" r:id="rId15"/>
    <p:sldId id="300" r:id="rId16"/>
    <p:sldId id="301" r:id="rId17"/>
    <p:sldId id="316" r:id="rId18"/>
    <p:sldId id="317" r:id="rId19"/>
    <p:sldId id="318" r:id="rId20"/>
    <p:sldId id="319" r:id="rId21"/>
    <p:sldId id="340" r:id="rId22"/>
    <p:sldId id="320" r:id="rId23"/>
    <p:sldId id="321" r:id="rId24"/>
    <p:sldId id="322" r:id="rId25"/>
    <p:sldId id="323" r:id="rId26"/>
    <p:sldId id="324" r:id="rId27"/>
    <p:sldId id="325" r:id="rId28"/>
    <p:sldId id="341" r:id="rId29"/>
    <p:sldId id="326" r:id="rId30"/>
    <p:sldId id="327" r:id="rId31"/>
    <p:sldId id="328" r:id="rId32"/>
    <p:sldId id="329" r:id="rId33"/>
    <p:sldId id="330" r:id="rId34"/>
    <p:sldId id="331" r:id="rId35"/>
    <p:sldId id="342" r:id="rId36"/>
    <p:sldId id="332" r:id="rId37"/>
    <p:sldId id="333" r:id="rId38"/>
    <p:sldId id="334" r:id="rId39"/>
    <p:sldId id="335" r:id="rId40"/>
    <p:sldId id="336" r:id="rId41"/>
    <p:sldId id="337" r:id="rId42"/>
    <p:sldId id="343" r:id="rId43"/>
    <p:sldId id="338" r:id="rId44"/>
    <p:sldId id="339" r:id="rId45"/>
    <p:sldId id="345" r:id="rId46"/>
    <p:sldId id="344" r:id="rId47"/>
    <p:sldId id="275" r:id="rId48"/>
  </p:sldIdLst>
  <p:sldSz cx="9144000" cy="5143500" type="screen16x9"/>
  <p:notesSz cx="6858000" cy="9144000"/>
  <p:embeddedFontLst>
    <p:embeddedFont>
      <p:font typeface="Albert Sans" panose="020B0604020202020204" charset="0"/>
      <p:regular r:id="rId50"/>
      <p:bold r:id="rId51"/>
      <p:italic r:id="rId52"/>
      <p:boldItalic r:id="rId53"/>
    </p:embeddedFont>
    <p:embeddedFont>
      <p:font typeface="Anaheim" panose="020B0604020202020204" charset="0"/>
      <p:regular r:id="rId54"/>
    </p:embeddedFont>
    <p:embeddedFont>
      <p:font typeface="Bebas Neue" panose="020F0502020204030204" pitchFamily="34" charset="0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mbria Math" panose="02040503050406030204" pitchFamily="18" charset="0"/>
      <p:regular r:id="rId60"/>
    </p:embeddedFont>
    <p:embeddedFont>
      <p:font typeface="Nunito Light" panose="020F0502020204030204" pitchFamily="2" charset="0"/>
      <p:regular r:id="rId61"/>
      <p:italic r:id="rId62"/>
    </p:embeddedFont>
    <p:embeddedFont>
      <p:font typeface="Urbanist" panose="020B0604020202020204" charset="0"/>
      <p:regular r:id="rId63"/>
      <p:bold r:id="rId64"/>
      <p:italic r:id="rId65"/>
      <p:boldItalic r:id="rId66"/>
    </p:embeddedFont>
    <p:embeddedFont>
      <p:font typeface="Urbanist Light" panose="020B0604020202020204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C8"/>
    <a:srgbClr val="B7F1FF"/>
    <a:srgbClr val="A7C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D7A3FC-92BB-42EA-B1C1-450763B92299}">
  <a:tblStyle styleId="{29D7A3FC-92BB-42EA-B1C1-450763B922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B00FA4-F432-4AC7-91E2-8ED372EE01B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32" autoAdjust="0"/>
  </p:normalViewPr>
  <p:slideViewPr>
    <p:cSldViewPr snapToGrid="0">
      <p:cViewPr varScale="1">
        <p:scale>
          <a:sx n="68" d="100"/>
          <a:sy n="68" d="100"/>
        </p:scale>
        <p:origin x="9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9C6DA-F9D2-4F05-B54D-E10F295307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49283E-393E-473F-B927-673379BA9B8B}">
      <dgm:prSet custT="1"/>
      <dgm:spPr/>
      <dgm:t>
        <a:bodyPr/>
        <a:lstStyle/>
        <a:p>
          <a:r>
            <a:rPr lang="en-US" sz="2400" dirty="0" err="1"/>
            <a:t>analyse</a:t>
          </a:r>
          <a:r>
            <a:rPr lang="en-US" sz="2400" dirty="0"/>
            <a:t> assessment data from before, during and after the pandemic periods, which include the change-over to the CORE syllabus</a:t>
          </a:r>
        </a:p>
      </dgm:t>
    </dgm:pt>
    <dgm:pt modelId="{734F3B4E-6CD1-4171-B155-F9F4ED3B3F24}" type="parTrans" cxnId="{A1AE9810-0E98-4868-831D-CADF330CED79}">
      <dgm:prSet/>
      <dgm:spPr/>
      <dgm:t>
        <a:bodyPr/>
        <a:lstStyle/>
        <a:p>
          <a:endParaRPr lang="en-US" sz="3600"/>
        </a:p>
      </dgm:t>
    </dgm:pt>
    <dgm:pt modelId="{2A3D65B1-D0BE-4D69-9B6C-2F71ABE8EA38}" type="sibTrans" cxnId="{A1AE9810-0E98-4868-831D-CADF330CED79}">
      <dgm:prSet/>
      <dgm:spPr/>
      <dgm:t>
        <a:bodyPr/>
        <a:lstStyle/>
        <a:p>
          <a:endParaRPr lang="en-US" sz="3600"/>
        </a:p>
      </dgm:t>
    </dgm:pt>
    <dgm:pt modelId="{07104FC7-70BB-44AB-B456-4E89878652B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/>
            <a:t>(eventual) primary objective:</a:t>
          </a:r>
        </a:p>
        <a:p>
          <a:pPr>
            <a:spcAft>
              <a:spcPct val="35000"/>
            </a:spcAft>
          </a:pPr>
          <a:r>
            <a:rPr lang="en-US" sz="2400" dirty="0"/>
            <a:t>determine the impact of CORE on students' academic performance compared to conventional syllabus</a:t>
          </a:r>
        </a:p>
      </dgm:t>
    </dgm:pt>
    <dgm:pt modelId="{2074D9C5-9D85-4BEA-92E0-B429706CDD9A}" type="parTrans" cxnId="{D2DA6EFC-E077-4A0A-93BC-59696A61DBBC}">
      <dgm:prSet/>
      <dgm:spPr/>
      <dgm:t>
        <a:bodyPr/>
        <a:lstStyle/>
        <a:p>
          <a:endParaRPr lang="en-US" sz="3600"/>
        </a:p>
      </dgm:t>
    </dgm:pt>
    <dgm:pt modelId="{34C7B3A0-529C-4176-B1AC-67E1E8E35070}" type="sibTrans" cxnId="{D2DA6EFC-E077-4A0A-93BC-59696A61DBBC}">
      <dgm:prSet/>
      <dgm:spPr/>
      <dgm:t>
        <a:bodyPr/>
        <a:lstStyle/>
        <a:p>
          <a:endParaRPr lang="en-US" sz="3600"/>
        </a:p>
      </dgm:t>
    </dgm:pt>
    <dgm:pt modelId="{1D01CA35-FD8D-4D68-98EF-30F3BFACA5FE}" type="pres">
      <dgm:prSet presAssocID="{4A29C6DA-F9D2-4F05-B54D-E10F295307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B7C638-19BA-4B5D-B78B-46E96D09330D}" type="pres">
      <dgm:prSet presAssocID="{3D49283E-393E-473F-B927-673379BA9B8B}" presName="hierRoot1" presStyleCnt="0"/>
      <dgm:spPr/>
    </dgm:pt>
    <dgm:pt modelId="{27FD78F4-79A9-494F-99B5-4A76CB3F2DA9}" type="pres">
      <dgm:prSet presAssocID="{3D49283E-393E-473F-B927-673379BA9B8B}" presName="composite" presStyleCnt="0"/>
      <dgm:spPr/>
    </dgm:pt>
    <dgm:pt modelId="{A8079D9F-75D5-4D63-8ED8-C1861EF0E4E4}" type="pres">
      <dgm:prSet presAssocID="{3D49283E-393E-473F-B927-673379BA9B8B}" presName="background" presStyleLbl="node0" presStyleIdx="0" presStyleCnt="2"/>
      <dgm:spPr/>
    </dgm:pt>
    <dgm:pt modelId="{797FFB24-0AD0-43A8-93A0-CAB45BC19EB9}" type="pres">
      <dgm:prSet presAssocID="{3D49283E-393E-473F-B927-673379BA9B8B}" presName="text" presStyleLbl="fgAcc0" presStyleIdx="0" presStyleCnt="2" custLinFactNeighborX="1170">
        <dgm:presLayoutVars>
          <dgm:chPref val="3"/>
        </dgm:presLayoutVars>
      </dgm:prSet>
      <dgm:spPr/>
    </dgm:pt>
    <dgm:pt modelId="{2608FF25-CC3B-491E-BFB9-292682D92ECD}" type="pres">
      <dgm:prSet presAssocID="{3D49283E-393E-473F-B927-673379BA9B8B}" presName="hierChild2" presStyleCnt="0"/>
      <dgm:spPr/>
    </dgm:pt>
    <dgm:pt modelId="{31BBE7EB-E456-4679-8EEA-E6C32B1621F7}" type="pres">
      <dgm:prSet presAssocID="{07104FC7-70BB-44AB-B456-4E89878652BF}" presName="hierRoot1" presStyleCnt="0"/>
      <dgm:spPr/>
    </dgm:pt>
    <dgm:pt modelId="{EA968C1A-B5AA-49DA-932A-3CFB1921C3A0}" type="pres">
      <dgm:prSet presAssocID="{07104FC7-70BB-44AB-B456-4E89878652BF}" presName="composite" presStyleCnt="0"/>
      <dgm:spPr/>
    </dgm:pt>
    <dgm:pt modelId="{5E741536-C240-4DCE-9425-057D93B144FF}" type="pres">
      <dgm:prSet presAssocID="{07104FC7-70BB-44AB-B456-4E89878652BF}" presName="background" presStyleLbl="node0" presStyleIdx="1" presStyleCnt="2"/>
      <dgm:spPr/>
    </dgm:pt>
    <dgm:pt modelId="{86BFABA8-9C09-4B69-A42D-41F47E776DA8}" type="pres">
      <dgm:prSet presAssocID="{07104FC7-70BB-44AB-B456-4E89878652BF}" presName="text" presStyleLbl="fgAcc0" presStyleIdx="1" presStyleCnt="2" custScaleX="100872" custScaleY="97241" custLinFactNeighborX="-3510">
        <dgm:presLayoutVars>
          <dgm:chPref val="3"/>
        </dgm:presLayoutVars>
      </dgm:prSet>
      <dgm:spPr/>
    </dgm:pt>
    <dgm:pt modelId="{2572FD69-6779-4814-AC92-A2602BDABA46}" type="pres">
      <dgm:prSet presAssocID="{07104FC7-70BB-44AB-B456-4E89878652BF}" presName="hierChild2" presStyleCnt="0"/>
      <dgm:spPr/>
    </dgm:pt>
  </dgm:ptLst>
  <dgm:cxnLst>
    <dgm:cxn modelId="{A1AE9810-0E98-4868-831D-CADF330CED79}" srcId="{4A29C6DA-F9D2-4F05-B54D-E10F2953071A}" destId="{3D49283E-393E-473F-B927-673379BA9B8B}" srcOrd="0" destOrd="0" parTransId="{734F3B4E-6CD1-4171-B155-F9F4ED3B3F24}" sibTransId="{2A3D65B1-D0BE-4D69-9B6C-2F71ABE8EA38}"/>
    <dgm:cxn modelId="{DEB423A8-959A-4A88-BC04-276191ECE3A8}" type="presOf" srcId="{07104FC7-70BB-44AB-B456-4E89878652BF}" destId="{86BFABA8-9C09-4B69-A42D-41F47E776DA8}" srcOrd="0" destOrd="0" presId="urn:microsoft.com/office/officeart/2005/8/layout/hierarchy1"/>
    <dgm:cxn modelId="{4FF7DCBF-8FB8-4B8B-ABEB-3EE9C3C4E202}" type="presOf" srcId="{3D49283E-393E-473F-B927-673379BA9B8B}" destId="{797FFB24-0AD0-43A8-93A0-CAB45BC19EB9}" srcOrd="0" destOrd="0" presId="urn:microsoft.com/office/officeart/2005/8/layout/hierarchy1"/>
    <dgm:cxn modelId="{173DACDA-A12D-4398-A371-6AF107EF2669}" type="presOf" srcId="{4A29C6DA-F9D2-4F05-B54D-E10F2953071A}" destId="{1D01CA35-FD8D-4D68-98EF-30F3BFACA5FE}" srcOrd="0" destOrd="0" presId="urn:microsoft.com/office/officeart/2005/8/layout/hierarchy1"/>
    <dgm:cxn modelId="{D2DA6EFC-E077-4A0A-93BC-59696A61DBBC}" srcId="{4A29C6DA-F9D2-4F05-B54D-E10F2953071A}" destId="{07104FC7-70BB-44AB-B456-4E89878652BF}" srcOrd="1" destOrd="0" parTransId="{2074D9C5-9D85-4BEA-92E0-B429706CDD9A}" sibTransId="{34C7B3A0-529C-4176-B1AC-67E1E8E35070}"/>
    <dgm:cxn modelId="{E3690880-512F-4EC0-8D22-786640EDAB17}" type="presParOf" srcId="{1D01CA35-FD8D-4D68-98EF-30F3BFACA5FE}" destId="{4BB7C638-19BA-4B5D-B78B-46E96D09330D}" srcOrd="0" destOrd="0" presId="urn:microsoft.com/office/officeart/2005/8/layout/hierarchy1"/>
    <dgm:cxn modelId="{FC860C12-67D8-4BBF-ABCD-B095180729FA}" type="presParOf" srcId="{4BB7C638-19BA-4B5D-B78B-46E96D09330D}" destId="{27FD78F4-79A9-494F-99B5-4A76CB3F2DA9}" srcOrd="0" destOrd="0" presId="urn:microsoft.com/office/officeart/2005/8/layout/hierarchy1"/>
    <dgm:cxn modelId="{0B50D5EA-8319-4CAD-B355-AF6FF13EE0CE}" type="presParOf" srcId="{27FD78F4-79A9-494F-99B5-4A76CB3F2DA9}" destId="{A8079D9F-75D5-4D63-8ED8-C1861EF0E4E4}" srcOrd="0" destOrd="0" presId="urn:microsoft.com/office/officeart/2005/8/layout/hierarchy1"/>
    <dgm:cxn modelId="{8ADA845F-3232-4092-B737-DFE8BCF2E3F5}" type="presParOf" srcId="{27FD78F4-79A9-494F-99B5-4A76CB3F2DA9}" destId="{797FFB24-0AD0-43A8-93A0-CAB45BC19EB9}" srcOrd="1" destOrd="0" presId="urn:microsoft.com/office/officeart/2005/8/layout/hierarchy1"/>
    <dgm:cxn modelId="{0008A6BA-4D42-4640-8E95-B8710D38EDA0}" type="presParOf" srcId="{4BB7C638-19BA-4B5D-B78B-46E96D09330D}" destId="{2608FF25-CC3B-491E-BFB9-292682D92ECD}" srcOrd="1" destOrd="0" presId="urn:microsoft.com/office/officeart/2005/8/layout/hierarchy1"/>
    <dgm:cxn modelId="{312E263A-AB38-4648-B363-E9063B651C90}" type="presParOf" srcId="{1D01CA35-FD8D-4D68-98EF-30F3BFACA5FE}" destId="{31BBE7EB-E456-4679-8EEA-E6C32B1621F7}" srcOrd="1" destOrd="0" presId="urn:microsoft.com/office/officeart/2005/8/layout/hierarchy1"/>
    <dgm:cxn modelId="{A22CBBA2-C6F4-42F8-A9F0-D00766372A7B}" type="presParOf" srcId="{31BBE7EB-E456-4679-8EEA-E6C32B1621F7}" destId="{EA968C1A-B5AA-49DA-932A-3CFB1921C3A0}" srcOrd="0" destOrd="0" presId="urn:microsoft.com/office/officeart/2005/8/layout/hierarchy1"/>
    <dgm:cxn modelId="{60BAF2FB-660D-4F82-9525-B69C67138D86}" type="presParOf" srcId="{EA968C1A-B5AA-49DA-932A-3CFB1921C3A0}" destId="{5E741536-C240-4DCE-9425-057D93B144FF}" srcOrd="0" destOrd="0" presId="urn:microsoft.com/office/officeart/2005/8/layout/hierarchy1"/>
    <dgm:cxn modelId="{817C37ED-0327-47D7-8186-CEF02D9CC8D4}" type="presParOf" srcId="{EA968C1A-B5AA-49DA-932A-3CFB1921C3A0}" destId="{86BFABA8-9C09-4B69-A42D-41F47E776DA8}" srcOrd="1" destOrd="0" presId="urn:microsoft.com/office/officeart/2005/8/layout/hierarchy1"/>
    <dgm:cxn modelId="{CD633538-D667-42C4-A5CB-93FDDD2F9715}" type="presParOf" srcId="{31BBE7EB-E456-4679-8EEA-E6C32B1621F7}" destId="{2572FD69-6779-4814-AC92-A2602BDABA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79D9F-75D5-4D63-8ED8-C1861EF0E4E4}">
      <dsp:nvSpPr>
        <dsp:cNvPr id="0" name=""/>
        <dsp:cNvSpPr/>
      </dsp:nvSpPr>
      <dsp:spPr>
        <a:xfrm>
          <a:off x="45049" y="1596179"/>
          <a:ext cx="3623641" cy="2301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FFB24-0AD0-43A8-93A0-CAB45BC19EB9}">
      <dsp:nvSpPr>
        <dsp:cNvPr id="0" name=""/>
        <dsp:cNvSpPr/>
      </dsp:nvSpPr>
      <dsp:spPr>
        <a:xfrm>
          <a:off x="447676" y="1978674"/>
          <a:ext cx="3623641" cy="2301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analyse</a:t>
          </a:r>
          <a:r>
            <a:rPr lang="en-US" sz="2400" kern="1200" dirty="0"/>
            <a:t> assessment data from before, during and after the pandemic periods, which include the change-over to the CORE syllabus</a:t>
          </a:r>
        </a:p>
      </dsp:txBody>
      <dsp:txXfrm>
        <a:off x="515070" y="2046068"/>
        <a:ext cx="3488853" cy="2166224"/>
      </dsp:txXfrm>
    </dsp:sp>
    <dsp:sp modelId="{5E741536-C240-4DCE-9425-057D93B144FF}">
      <dsp:nvSpPr>
        <dsp:cNvPr id="0" name=""/>
        <dsp:cNvSpPr/>
      </dsp:nvSpPr>
      <dsp:spPr>
        <a:xfrm>
          <a:off x="4304358" y="1596179"/>
          <a:ext cx="3655239" cy="2237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FABA8-9C09-4B69-A42D-41F47E776DA8}">
      <dsp:nvSpPr>
        <dsp:cNvPr id="0" name=""/>
        <dsp:cNvSpPr/>
      </dsp:nvSpPr>
      <dsp:spPr>
        <a:xfrm>
          <a:off x="4706984" y="1978674"/>
          <a:ext cx="3655239" cy="2237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(eventual) primary objective: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determine the impact of CORE on students' academic performance compared to conventional syllabus</a:t>
          </a:r>
        </a:p>
      </dsp:txBody>
      <dsp:txXfrm>
        <a:off x="4772519" y="2044209"/>
        <a:ext cx="3524169" cy="210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Presentation at the 2023 DEE in Edinburgh, Scotland on Monday, 4 September 2023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7403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1660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This paper only focusses on 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9654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6870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Ek het ‘n “improvement measure”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genereer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wat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opsom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hoeveel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beter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/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swakker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een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jaar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as ‘n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ander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is</a:t>
            </a:r>
            <a:endParaRPr kumimoji="0" lang="en-ZA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Dit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werk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as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volg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: </a:t>
            </a:r>
            <a:endParaRPr kumimoji="0" lang="en-ZA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 panose="020F0502020204030204" pitchFamily="34" charset="0"/>
              <a:buNone/>
              <a:tabLst/>
              <a:defRPr/>
            </a:pP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Dink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aan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die histogram van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punte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watter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breukdeel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van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studente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in a “bin”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val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bv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. 40-50%</a:t>
            </a:r>
            <a:endParaRPr kumimoji="0" lang="en-ZA" sz="11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 panose="020F0502020204030204" pitchFamily="34" charset="0"/>
              <a:buNone/>
              <a:tabLst/>
              <a:defRPr/>
            </a:pP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Tot die mate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waartoe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daar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meer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studente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in ‘n bin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laer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as 50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val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, is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daar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die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jaar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swakker</a:t>
            </a:r>
            <a:endParaRPr kumimoji="0" lang="en-ZA" sz="11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 panose="020F0502020204030204" pitchFamily="34" charset="0"/>
              <a:buNone/>
              <a:tabLst/>
              <a:defRPr/>
            </a:pP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Tot die mate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waartoe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daar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meer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studente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in ‘n bin hoer as 50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val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, is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daardie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jaar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beter</a:t>
            </a:r>
            <a:endParaRPr kumimoji="0" lang="en-ZA" sz="11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 panose="020F0502020204030204" pitchFamily="34" charset="0"/>
              <a:buNone/>
              <a:tabLst/>
              <a:defRPr/>
            </a:pP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So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ons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werk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die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verskil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in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studente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in ‘n bin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uit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relatief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tot die basis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jaar</a:t>
            </a:r>
            <a:endParaRPr kumimoji="0" lang="en-ZA" sz="11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None/>
              <a:tabLst/>
              <a:defRPr/>
            </a:pP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Tel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verskille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op met ‘n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positiewe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gewig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bo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50 (minder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studente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in a “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bo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50”  bin as ‘n basis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jaar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maak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die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antwoord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laer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)</a:t>
            </a:r>
            <a:endParaRPr kumimoji="0" lang="en-ZA" sz="11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None/>
              <a:tabLst/>
              <a:defRPr/>
            </a:pP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Tel op met ‘n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negatiewe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gewig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onder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50 (minder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studente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in a “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onder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50”  bin as ‘n basis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jaar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maak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die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antwoord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hoër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)</a:t>
            </a:r>
            <a:endParaRPr kumimoji="0" lang="en-ZA" sz="11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 panose="020F0502020204030204" pitchFamily="34" charset="0"/>
              <a:buNone/>
              <a:tabLst/>
              <a:defRPr/>
            </a:pP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Die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laaste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slides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som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alles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op met die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maatstaf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(ek het die excel sheet, so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kan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aanpas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soos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nodig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)</a:t>
            </a:r>
            <a:endParaRPr kumimoji="0" lang="en-ZA" sz="11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 panose="020F0502020204030204" pitchFamily="34" charset="0"/>
              <a:buNone/>
              <a:tabLst/>
              <a:defRPr/>
            </a:pP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Alles is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relatief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tot 2018, maar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dit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lyk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of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jaarlikse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variasie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tussen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2018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en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2019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nogal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verskil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oor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kursusse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Dit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kan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‘n punt wees wat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ons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maak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mens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moet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versigtig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kies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hoe om die “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standaard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”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te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kies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waarteen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jy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ZA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evalueer</a:t>
            </a:r>
            <a:r>
              <a: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. </a:t>
            </a:r>
            <a:endParaRPr kumimoji="0" lang="en-ZA" sz="11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15875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8170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331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685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None/>
            </a:pP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Mens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kan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ook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gesels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oor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die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tipiese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inhoud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van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kursusse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. </a:t>
            </a:r>
            <a:endParaRPr lang="en-ZA" sz="1400" dirty="0">
              <a:solidFill>
                <a:srgbClr val="262626"/>
              </a:solidFill>
              <a:effectLst/>
              <a:latin typeface="Albert Sans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Bv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318 is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baie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meer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tegnies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as 348, wat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baie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steun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op die in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klas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ervaring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van die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beleidspesialiste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. 318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sien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‘n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sterk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spike in 2020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terwyl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348 ‘n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afname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wys</a:t>
            </a:r>
            <a:endParaRPr lang="en-ZA" sz="1400" dirty="0">
              <a:solidFill>
                <a:srgbClr val="262626"/>
              </a:solidFill>
              <a:effectLst/>
              <a:latin typeface="Albert Sans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318 is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moeiliker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om online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te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assesseer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,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terwyl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348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baie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meer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afhanklik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was van die “in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klas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”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effek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.</a:t>
            </a:r>
            <a:endParaRPr lang="en-ZA" sz="1400" dirty="0">
              <a:solidFill>
                <a:srgbClr val="262626"/>
              </a:solidFill>
              <a:effectLst/>
              <a:latin typeface="Albert Sans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Ek het minder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te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sê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oor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die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ander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 </a:t>
            </a:r>
            <a:r>
              <a:rPr lang="en-ZA" sz="1400" dirty="0" err="1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kursusse</a:t>
            </a:r>
            <a:r>
              <a:rPr lang="en-ZA" sz="1400" dirty="0">
                <a:solidFill>
                  <a:srgbClr val="262626"/>
                </a:solidFill>
                <a:effectLst/>
                <a:latin typeface="Albert Sans" charset="0"/>
                <a:ea typeface="Times New Roman" panose="02020603050405020304" pitchFamily="18" charset="0"/>
              </a:rPr>
              <a:t>,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3307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0a6c71f1b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0a6c71f1b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263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8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325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883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57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6192600" cy="17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57575" y="4160625"/>
            <a:ext cx="3973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950" y="-6300"/>
            <a:ext cx="9153900" cy="5156100"/>
            <a:chOff x="-4950" y="-6300"/>
            <a:chExt cx="9153900" cy="51561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8787325" y="-6300"/>
              <a:ext cx="0" cy="515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356550" y="-6300"/>
              <a:ext cx="0" cy="515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4950" y="26735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4950" y="487370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Google Shape;16;p2"/>
            <p:cNvSpPr/>
            <p:nvPr/>
          </p:nvSpPr>
          <p:spPr>
            <a:xfrm>
              <a:off x="8685475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" name="Google Shape;17;p2"/>
            <p:cNvCxnSpPr/>
            <p:nvPr/>
          </p:nvCxnSpPr>
          <p:spPr>
            <a:xfrm rot="10800000">
              <a:off x="4572000" y="50"/>
              <a:ext cx="0" cy="2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" name="Google Shape;18;p2"/>
            <p:cNvSpPr/>
            <p:nvPr/>
          </p:nvSpPr>
          <p:spPr>
            <a:xfrm>
              <a:off x="4501950" y="197300"/>
              <a:ext cx="140100" cy="140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825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85475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825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2;p2"/>
            <p:cNvGrpSpPr/>
            <p:nvPr/>
          </p:nvGrpSpPr>
          <p:grpSpPr>
            <a:xfrm>
              <a:off x="107505" y="2023500"/>
              <a:ext cx="140100" cy="855450"/>
              <a:chOff x="8898796" y="1665825"/>
              <a:chExt cx="140100" cy="85545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8898796" y="1665825"/>
                <a:ext cx="140100" cy="14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898796" y="2023500"/>
                <a:ext cx="140100" cy="140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898796" y="2381175"/>
                <a:ext cx="140100" cy="14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" name="Google Shape;26;p2"/>
            <p:cNvCxnSpPr/>
            <p:nvPr/>
          </p:nvCxnSpPr>
          <p:spPr>
            <a:xfrm rot="10800000">
              <a:off x="4572000" y="4868875"/>
              <a:ext cx="0" cy="2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Google Shape;27;p2"/>
            <p:cNvSpPr/>
            <p:nvPr/>
          </p:nvSpPr>
          <p:spPr>
            <a:xfrm>
              <a:off x="4501950" y="4803650"/>
              <a:ext cx="140100" cy="140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>
            <a:spLocks noGrp="1"/>
          </p:cNvSpPr>
          <p:nvPr>
            <p:ph type="title"/>
          </p:nvPr>
        </p:nvSpPr>
        <p:spPr>
          <a:xfrm>
            <a:off x="67032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3200"/>
            <a:ext cx="14712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latin typeface="Urbanist Light"/>
                <a:ea typeface="Urbanist Light"/>
                <a:cs typeface="Urbanist Light"/>
                <a:sym typeface="Urbanis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2833147"/>
            <a:ext cx="14712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latin typeface="Urbanist Light"/>
                <a:ea typeface="Urbanist Light"/>
                <a:cs typeface="Urbanist Light"/>
                <a:sym typeface="Urbanis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4" hasCustomPrompt="1"/>
          </p:nvPr>
        </p:nvSpPr>
        <p:spPr>
          <a:xfrm>
            <a:off x="3306000" y="1133200"/>
            <a:ext cx="14712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latin typeface="Urbanist Light"/>
                <a:ea typeface="Urbanist Light"/>
                <a:cs typeface="Urbanist Light"/>
                <a:sym typeface="Urbanis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5" hasCustomPrompt="1"/>
          </p:nvPr>
        </p:nvSpPr>
        <p:spPr>
          <a:xfrm>
            <a:off x="3306000" y="2832851"/>
            <a:ext cx="14712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latin typeface="Urbanist Light"/>
                <a:ea typeface="Urbanist Light"/>
                <a:cs typeface="Urbanist Light"/>
                <a:sym typeface="Urbanis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6" hasCustomPrompt="1"/>
          </p:nvPr>
        </p:nvSpPr>
        <p:spPr>
          <a:xfrm>
            <a:off x="5892000" y="1133200"/>
            <a:ext cx="14712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latin typeface="Urbanist Light"/>
                <a:ea typeface="Urbanist Light"/>
                <a:cs typeface="Urbanist Light"/>
                <a:sym typeface="Urbanis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2000" y="2832850"/>
            <a:ext cx="14712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latin typeface="Urbanist Light"/>
                <a:ea typeface="Urbanist Light"/>
                <a:cs typeface="Urbanist Light"/>
                <a:sym typeface="Urbanis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1"/>
          </p:nvPr>
        </p:nvSpPr>
        <p:spPr>
          <a:xfrm>
            <a:off x="720000" y="2043075"/>
            <a:ext cx="2532000" cy="7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8"/>
          </p:nvPr>
        </p:nvSpPr>
        <p:spPr>
          <a:xfrm>
            <a:off x="3306000" y="2043075"/>
            <a:ext cx="2532000" cy="7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9"/>
          </p:nvPr>
        </p:nvSpPr>
        <p:spPr>
          <a:xfrm>
            <a:off x="5892000" y="2043075"/>
            <a:ext cx="2532000" cy="7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3"/>
          </p:nvPr>
        </p:nvSpPr>
        <p:spPr>
          <a:xfrm>
            <a:off x="720000" y="3746600"/>
            <a:ext cx="2532000" cy="7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4"/>
          </p:nvPr>
        </p:nvSpPr>
        <p:spPr>
          <a:xfrm>
            <a:off x="3306000" y="3746600"/>
            <a:ext cx="2532000" cy="7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5"/>
          </p:nvPr>
        </p:nvSpPr>
        <p:spPr>
          <a:xfrm>
            <a:off x="5892000" y="3746600"/>
            <a:ext cx="2532000" cy="7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3" name="Google Shape;173;p13"/>
          <p:cNvGrpSpPr/>
          <p:nvPr/>
        </p:nvGrpSpPr>
        <p:grpSpPr>
          <a:xfrm>
            <a:off x="-54625" y="50"/>
            <a:ext cx="9153900" cy="5149825"/>
            <a:chOff x="-54625" y="50"/>
            <a:chExt cx="9153900" cy="5149825"/>
          </a:xfrm>
        </p:grpSpPr>
        <p:cxnSp>
          <p:nvCxnSpPr>
            <p:cNvPr id="174" name="Google Shape;174;p13"/>
            <p:cNvCxnSpPr/>
            <p:nvPr/>
          </p:nvCxnSpPr>
          <p:spPr>
            <a:xfrm>
              <a:off x="-54625" y="26735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13"/>
            <p:cNvCxnSpPr/>
            <p:nvPr/>
          </p:nvCxnSpPr>
          <p:spPr>
            <a:xfrm>
              <a:off x="-54625" y="487370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13"/>
            <p:cNvCxnSpPr/>
            <p:nvPr/>
          </p:nvCxnSpPr>
          <p:spPr>
            <a:xfrm rot="10800000">
              <a:off x="4522325" y="50"/>
              <a:ext cx="0" cy="2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13"/>
            <p:cNvCxnSpPr/>
            <p:nvPr/>
          </p:nvCxnSpPr>
          <p:spPr>
            <a:xfrm rot="10800000">
              <a:off x="4522325" y="4868775"/>
              <a:ext cx="0" cy="28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8" name="Google Shape;178;p13"/>
            <p:cNvSpPr/>
            <p:nvPr/>
          </p:nvSpPr>
          <p:spPr>
            <a:xfrm>
              <a:off x="8635800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205150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8635800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205150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4452275" y="197300"/>
              <a:ext cx="140100" cy="140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4452275" y="4803650"/>
              <a:ext cx="140100" cy="140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Google Shape;250;p18"/>
          <p:cNvCxnSpPr/>
          <p:nvPr/>
        </p:nvCxnSpPr>
        <p:spPr>
          <a:xfrm>
            <a:off x="8787325" y="-6300"/>
            <a:ext cx="0" cy="515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8"/>
          <p:cNvCxnSpPr/>
          <p:nvPr/>
        </p:nvCxnSpPr>
        <p:spPr>
          <a:xfrm>
            <a:off x="356550" y="-6300"/>
            <a:ext cx="0" cy="515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8"/>
          <p:cNvCxnSpPr/>
          <p:nvPr/>
        </p:nvCxnSpPr>
        <p:spPr>
          <a:xfrm>
            <a:off x="356525" y="267350"/>
            <a:ext cx="843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8"/>
          <p:cNvCxnSpPr/>
          <p:nvPr/>
        </p:nvCxnSpPr>
        <p:spPr>
          <a:xfrm>
            <a:off x="356525" y="4873700"/>
            <a:ext cx="8430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4" name="Google Shape;254;p18"/>
          <p:cNvGrpSpPr/>
          <p:nvPr/>
        </p:nvGrpSpPr>
        <p:grpSpPr>
          <a:xfrm>
            <a:off x="107505" y="2142800"/>
            <a:ext cx="140100" cy="855450"/>
            <a:chOff x="8898796" y="1665825"/>
            <a:chExt cx="140100" cy="855450"/>
          </a:xfrm>
        </p:grpSpPr>
        <p:sp>
          <p:nvSpPr>
            <p:cNvPr id="255" name="Google Shape;255;p18"/>
            <p:cNvSpPr/>
            <p:nvPr/>
          </p:nvSpPr>
          <p:spPr>
            <a:xfrm>
              <a:off x="8898796" y="1665825"/>
              <a:ext cx="140100" cy="14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8898796" y="2023500"/>
              <a:ext cx="140100" cy="140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8898796" y="2381175"/>
              <a:ext cx="140100" cy="14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8"/>
          <p:cNvGrpSpPr/>
          <p:nvPr/>
        </p:nvGrpSpPr>
        <p:grpSpPr>
          <a:xfrm>
            <a:off x="8901467" y="2144025"/>
            <a:ext cx="140100" cy="855450"/>
            <a:chOff x="8898796" y="1665825"/>
            <a:chExt cx="140100" cy="855450"/>
          </a:xfrm>
        </p:grpSpPr>
        <p:sp>
          <p:nvSpPr>
            <p:cNvPr id="259" name="Google Shape;259;p18"/>
            <p:cNvSpPr/>
            <p:nvPr/>
          </p:nvSpPr>
          <p:spPr>
            <a:xfrm>
              <a:off x="8898796" y="1665825"/>
              <a:ext cx="140100" cy="14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8898796" y="2023500"/>
              <a:ext cx="140100" cy="140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8898796" y="2381175"/>
              <a:ext cx="140100" cy="14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subTitle" idx="1"/>
          </p:nvPr>
        </p:nvSpPr>
        <p:spPr>
          <a:xfrm>
            <a:off x="855475" y="2664650"/>
            <a:ext cx="2339700" cy="18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 txBox="1">
            <a:spLocks noGrp="1"/>
          </p:cNvSpPr>
          <p:nvPr>
            <p:ph type="subTitle" idx="2"/>
          </p:nvPr>
        </p:nvSpPr>
        <p:spPr>
          <a:xfrm>
            <a:off x="3402125" y="2664650"/>
            <a:ext cx="2339700" cy="18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subTitle" idx="3"/>
          </p:nvPr>
        </p:nvSpPr>
        <p:spPr>
          <a:xfrm>
            <a:off x="5948875" y="2664650"/>
            <a:ext cx="2339700" cy="18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subTitle" idx="4"/>
          </p:nvPr>
        </p:nvSpPr>
        <p:spPr>
          <a:xfrm>
            <a:off x="855475" y="1832742"/>
            <a:ext cx="2339700" cy="8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subTitle" idx="5"/>
          </p:nvPr>
        </p:nvSpPr>
        <p:spPr>
          <a:xfrm>
            <a:off x="3402129" y="1832742"/>
            <a:ext cx="2339700" cy="8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8" name="Google Shape;268;p18"/>
          <p:cNvSpPr txBox="1">
            <a:spLocks noGrp="1"/>
          </p:cNvSpPr>
          <p:nvPr>
            <p:ph type="subTitle" idx="6"/>
          </p:nvPr>
        </p:nvSpPr>
        <p:spPr>
          <a:xfrm>
            <a:off x="5948875" y="1832742"/>
            <a:ext cx="2339700" cy="8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4"/>
          <p:cNvGrpSpPr/>
          <p:nvPr/>
        </p:nvGrpSpPr>
        <p:grpSpPr>
          <a:xfrm>
            <a:off x="356675" y="-17925"/>
            <a:ext cx="8430650" cy="5175600"/>
            <a:chOff x="356675" y="-17925"/>
            <a:chExt cx="8430650" cy="5175600"/>
          </a:xfrm>
        </p:grpSpPr>
        <p:cxnSp>
          <p:nvCxnSpPr>
            <p:cNvPr id="357" name="Google Shape;357;p24"/>
            <p:cNvCxnSpPr/>
            <p:nvPr/>
          </p:nvCxnSpPr>
          <p:spPr>
            <a:xfrm>
              <a:off x="356675" y="-17925"/>
              <a:ext cx="0" cy="517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24"/>
            <p:cNvCxnSpPr/>
            <p:nvPr/>
          </p:nvCxnSpPr>
          <p:spPr>
            <a:xfrm>
              <a:off x="356675" y="267350"/>
              <a:ext cx="843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24"/>
            <p:cNvCxnSpPr/>
            <p:nvPr/>
          </p:nvCxnSpPr>
          <p:spPr>
            <a:xfrm>
              <a:off x="356675" y="4873700"/>
              <a:ext cx="843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24"/>
            <p:cNvCxnSpPr/>
            <p:nvPr/>
          </p:nvCxnSpPr>
          <p:spPr>
            <a:xfrm rot="10800000">
              <a:off x="4572000" y="50"/>
              <a:ext cx="0" cy="2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24"/>
            <p:cNvCxnSpPr/>
            <p:nvPr/>
          </p:nvCxnSpPr>
          <p:spPr>
            <a:xfrm rot="10800000">
              <a:off x="4572000" y="4868875"/>
              <a:ext cx="0" cy="2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2" name="Google Shape;362;p24"/>
            <p:cNvSpPr/>
            <p:nvPr/>
          </p:nvSpPr>
          <p:spPr>
            <a:xfrm>
              <a:off x="4470150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4470150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4" name="Google Shape;364;p24"/>
            <p:cNvCxnSpPr/>
            <p:nvPr/>
          </p:nvCxnSpPr>
          <p:spPr>
            <a:xfrm>
              <a:off x="8787325" y="-17925"/>
              <a:ext cx="0" cy="517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5" name="Google Shape;36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0_1_1_1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5"/>
          <p:cNvGrpSpPr/>
          <p:nvPr/>
        </p:nvGrpSpPr>
        <p:grpSpPr>
          <a:xfrm>
            <a:off x="0" y="165500"/>
            <a:ext cx="9150738" cy="4810050"/>
            <a:chOff x="0" y="165500"/>
            <a:chExt cx="9150738" cy="4810050"/>
          </a:xfrm>
        </p:grpSpPr>
        <p:cxnSp>
          <p:nvCxnSpPr>
            <p:cNvPr id="368" name="Google Shape;368;p25"/>
            <p:cNvCxnSpPr>
              <a:stCxn id="369" idx="3"/>
              <a:endCxn id="370" idx="1"/>
            </p:cNvCxnSpPr>
            <p:nvPr/>
          </p:nvCxnSpPr>
          <p:spPr>
            <a:xfrm>
              <a:off x="458525" y="267350"/>
              <a:ext cx="8226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25"/>
            <p:cNvCxnSpPr>
              <a:stCxn id="372" idx="3"/>
              <a:endCxn id="373" idx="1"/>
            </p:cNvCxnSpPr>
            <p:nvPr/>
          </p:nvCxnSpPr>
          <p:spPr>
            <a:xfrm>
              <a:off x="458525" y="4873700"/>
              <a:ext cx="8226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0" name="Google Shape;370;p25"/>
            <p:cNvSpPr/>
            <p:nvPr/>
          </p:nvSpPr>
          <p:spPr>
            <a:xfrm>
              <a:off x="8685475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254825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8685475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254825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4" name="Google Shape;374;p25"/>
            <p:cNvCxnSpPr/>
            <p:nvPr/>
          </p:nvCxnSpPr>
          <p:spPr>
            <a:xfrm>
              <a:off x="0" y="2571750"/>
              <a:ext cx="352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25"/>
            <p:cNvCxnSpPr/>
            <p:nvPr/>
          </p:nvCxnSpPr>
          <p:spPr>
            <a:xfrm rot="10800000">
              <a:off x="8793738" y="2570525"/>
              <a:ext cx="357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6" name="Google Shape;376;p25"/>
            <p:cNvSpPr/>
            <p:nvPr/>
          </p:nvSpPr>
          <p:spPr>
            <a:xfrm>
              <a:off x="286625" y="2500475"/>
              <a:ext cx="140100" cy="140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8717275" y="2500475"/>
              <a:ext cx="140100" cy="140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26"/>
          <p:cNvGrpSpPr/>
          <p:nvPr/>
        </p:nvGrpSpPr>
        <p:grpSpPr>
          <a:xfrm>
            <a:off x="107505" y="50"/>
            <a:ext cx="8781670" cy="5142562"/>
            <a:chOff x="107505" y="50"/>
            <a:chExt cx="8781670" cy="5142562"/>
          </a:xfrm>
        </p:grpSpPr>
        <p:cxnSp>
          <p:nvCxnSpPr>
            <p:cNvPr id="381" name="Google Shape;381;p26"/>
            <p:cNvCxnSpPr/>
            <p:nvPr/>
          </p:nvCxnSpPr>
          <p:spPr>
            <a:xfrm>
              <a:off x="8787325" y="265650"/>
              <a:ext cx="0" cy="461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26"/>
            <p:cNvCxnSpPr/>
            <p:nvPr/>
          </p:nvCxnSpPr>
          <p:spPr>
            <a:xfrm>
              <a:off x="356550" y="265650"/>
              <a:ext cx="0" cy="4614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26"/>
            <p:cNvCxnSpPr/>
            <p:nvPr/>
          </p:nvCxnSpPr>
          <p:spPr>
            <a:xfrm>
              <a:off x="349550" y="267350"/>
              <a:ext cx="8445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26"/>
            <p:cNvCxnSpPr/>
            <p:nvPr/>
          </p:nvCxnSpPr>
          <p:spPr>
            <a:xfrm>
              <a:off x="349550" y="4873700"/>
              <a:ext cx="8445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5" name="Google Shape;385;p26"/>
            <p:cNvSpPr/>
            <p:nvPr/>
          </p:nvSpPr>
          <p:spPr>
            <a:xfrm>
              <a:off x="8685475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6" name="Google Shape;386;p26"/>
            <p:cNvCxnSpPr/>
            <p:nvPr/>
          </p:nvCxnSpPr>
          <p:spPr>
            <a:xfrm rot="10800000">
              <a:off x="4572000" y="50"/>
              <a:ext cx="0" cy="2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7" name="Google Shape;387;p26"/>
            <p:cNvSpPr/>
            <p:nvPr/>
          </p:nvSpPr>
          <p:spPr>
            <a:xfrm>
              <a:off x="4501950" y="197300"/>
              <a:ext cx="140100" cy="140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254825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8685475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254825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91" name="Google Shape;391;p26"/>
            <p:cNvCxnSpPr/>
            <p:nvPr/>
          </p:nvCxnSpPr>
          <p:spPr>
            <a:xfrm rot="10800000">
              <a:off x="4572000" y="4875312"/>
              <a:ext cx="0" cy="2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2" name="Google Shape;392;p26"/>
            <p:cNvSpPr/>
            <p:nvPr/>
          </p:nvSpPr>
          <p:spPr>
            <a:xfrm>
              <a:off x="4501950" y="4803650"/>
              <a:ext cx="140100" cy="140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3" name="Google Shape;393;p26"/>
            <p:cNvGrpSpPr/>
            <p:nvPr/>
          </p:nvGrpSpPr>
          <p:grpSpPr>
            <a:xfrm>
              <a:off x="107505" y="2144025"/>
              <a:ext cx="140100" cy="855450"/>
              <a:chOff x="8898796" y="1665825"/>
              <a:chExt cx="140100" cy="855450"/>
            </a:xfrm>
          </p:grpSpPr>
          <p:sp>
            <p:nvSpPr>
              <p:cNvPr id="394" name="Google Shape;394;p26"/>
              <p:cNvSpPr/>
              <p:nvPr/>
            </p:nvSpPr>
            <p:spPr>
              <a:xfrm>
                <a:off x="8898796" y="1665825"/>
                <a:ext cx="140100" cy="14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6"/>
              <p:cNvSpPr/>
              <p:nvPr/>
            </p:nvSpPr>
            <p:spPr>
              <a:xfrm>
                <a:off x="8898796" y="2023500"/>
                <a:ext cx="140100" cy="140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6"/>
              <p:cNvSpPr/>
              <p:nvPr/>
            </p:nvSpPr>
            <p:spPr>
              <a:xfrm>
                <a:off x="8898796" y="2381175"/>
                <a:ext cx="140100" cy="14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7" name="Google Shape;397;p26"/>
          <p:cNvSpPr txBox="1">
            <a:spLocks noGrp="1"/>
          </p:cNvSpPr>
          <p:nvPr>
            <p:ph type="title"/>
          </p:nvPr>
        </p:nvSpPr>
        <p:spPr>
          <a:xfrm>
            <a:off x="2084813" y="525050"/>
            <a:ext cx="4448100" cy="105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6"/>
          <p:cNvSpPr txBox="1">
            <a:spLocks noGrp="1"/>
          </p:cNvSpPr>
          <p:nvPr>
            <p:ph type="subTitle" idx="1"/>
          </p:nvPr>
        </p:nvSpPr>
        <p:spPr>
          <a:xfrm>
            <a:off x="2426475" y="1702275"/>
            <a:ext cx="3764700" cy="105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6"/>
          <p:cNvSpPr txBox="1"/>
          <p:nvPr/>
        </p:nvSpPr>
        <p:spPr>
          <a:xfrm>
            <a:off x="2084825" y="36119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</a:t>
            </a: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and includes icons by </a:t>
            </a:r>
            <a:r>
              <a:rPr lang="en" sz="1000" b="1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endParaRPr sz="1000" u="sng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7"/>
          <p:cNvGrpSpPr/>
          <p:nvPr/>
        </p:nvGrpSpPr>
        <p:grpSpPr>
          <a:xfrm>
            <a:off x="-4950" y="-6300"/>
            <a:ext cx="9153900" cy="5156100"/>
            <a:chOff x="-4950" y="-6300"/>
            <a:chExt cx="9153900" cy="5156100"/>
          </a:xfrm>
        </p:grpSpPr>
        <p:cxnSp>
          <p:nvCxnSpPr>
            <p:cNvPr id="402" name="Google Shape;402;p27"/>
            <p:cNvCxnSpPr/>
            <p:nvPr/>
          </p:nvCxnSpPr>
          <p:spPr>
            <a:xfrm rot="10800000">
              <a:off x="4572000" y="4875312"/>
              <a:ext cx="0" cy="2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27"/>
            <p:cNvCxnSpPr/>
            <p:nvPr/>
          </p:nvCxnSpPr>
          <p:spPr>
            <a:xfrm>
              <a:off x="8787325" y="-6300"/>
              <a:ext cx="0" cy="515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27"/>
            <p:cNvCxnSpPr/>
            <p:nvPr/>
          </p:nvCxnSpPr>
          <p:spPr>
            <a:xfrm>
              <a:off x="356550" y="-6300"/>
              <a:ext cx="0" cy="515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27"/>
            <p:cNvCxnSpPr/>
            <p:nvPr/>
          </p:nvCxnSpPr>
          <p:spPr>
            <a:xfrm>
              <a:off x="-4950" y="26735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27"/>
            <p:cNvCxnSpPr/>
            <p:nvPr/>
          </p:nvCxnSpPr>
          <p:spPr>
            <a:xfrm>
              <a:off x="-4950" y="487370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27"/>
            <p:cNvCxnSpPr/>
            <p:nvPr/>
          </p:nvCxnSpPr>
          <p:spPr>
            <a:xfrm rot="10800000">
              <a:off x="4572000" y="50"/>
              <a:ext cx="0" cy="2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8" name="Google Shape;408;p27"/>
            <p:cNvSpPr/>
            <p:nvPr/>
          </p:nvSpPr>
          <p:spPr>
            <a:xfrm>
              <a:off x="286500" y="197300"/>
              <a:ext cx="140100" cy="140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" name="Google Shape;409;p27"/>
            <p:cNvGrpSpPr/>
            <p:nvPr/>
          </p:nvGrpSpPr>
          <p:grpSpPr>
            <a:xfrm>
              <a:off x="107505" y="2144025"/>
              <a:ext cx="140100" cy="855450"/>
              <a:chOff x="8898796" y="1665825"/>
              <a:chExt cx="140100" cy="855450"/>
            </a:xfrm>
          </p:grpSpPr>
          <p:sp>
            <p:nvSpPr>
              <p:cNvPr id="410" name="Google Shape;410;p27"/>
              <p:cNvSpPr/>
              <p:nvPr/>
            </p:nvSpPr>
            <p:spPr>
              <a:xfrm>
                <a:off x="8898796" y="1665825"/>
                <a:ext cx="140100" cy="14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8898796" y="2023500"/>
                <a:ext cx="140100" cy="140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8898796" y="2381175"/>
                <a:ext cx="140100" cy="14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" name="Google Shape;413;p27"/>
            <p:cNvGrpSpPr/>
            <p:nvPr/>
          </p:nvGrpSpPr>
          <p:grpSpPr>
            <a:xfrm>
              <a:off x="8896405" y="2023500"/>
              <a:ext cx="140100" cy="855450"/>
              <a:chOff x="8898796" y="1665825"/>
              <a:chExt cx="140100" cy="855450"/>
            </a:xfrm>
          </p:grpSpPr>
          <p:sp>
            <p:nvSpPr>
              <p:cNvPr id="414" name="Google Shape;414;p27"/>
              <p:cNvSpPr/>
              <p:nvPr/>
            </p:nvSpPr>
            <p:spPr>
              <a:xfrm>
                <a:off x="8898796" y="1665825"/>
                <a:ext cx="140100" cy="14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8898796" y="2023500"/>
                <a:ext cx="140100" cy="140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8898796" y="2381175"/>
                <a:ext cx="140100" cy="14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7" name="Google Shape;417;p27"/>
            <p:cNvSpPr/>
            <p:nvPr/>
          </p:nvSpPr>
          <p:spPr>
            <a:xfrm>
              <a:off x="286500" y="4803650"/>
              <a:ext cx="140100" cy="140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8717400" y="197300"/>
              <a:ext cx="140100" cy="140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8717400" y="4803650"/>
              <a:ext cx="140100" cy="140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28"/>
          <p:cNvGrpSpPr/>
          <p:nvPr/>
        </p:nvGrpSpPr>
        <p:grpSpPr>
          <a:xfrm>
            <a:off x="-4950" y="-6300"/>
            <a:ext cx="9155688" cy="5156100"/>
            <a:chOff x="-4950" y="-6300"/>
            <a:chExt cx="9155688" cy="5156100"/>
          </a:xfrm>
        </p:grpSpPr>
        <p:cxnSp>
          <p:nvCxnSpPr>
            <p:cNvPr id="422" name="Google Shape;422;p28"/>
            <p:cNvCxnSpPr/>
            <p:nvPr/>
          </p:nvCxnSpPr>
          <p:spPr>
            <a:xfrm rot="10800000">
              <a:off x="4572000" y="4875312"/>
              <a:ext cx="0" cy="2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28"/>
            <p:cNvCxnSpPr/>
            <p:nvPr/>
          </p:nvCxnSpPr>
          <p:spPr>
            <a:xfrm>
              <a:off x="8787325" y="-6300"/>
              <a:ext cx="0" cy="515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28"/>
            <p:cNvCxnSpPr/>
            <p:nvPr/>
          </p:nvCxnSpPr>
          <p:spPr>
            <a:xfrm>
              <a:off x="356550" y="-6300"/>
              <a:ext cx="0" cy="515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8"/>
            <p:cNvCxnSpPr/>
            <p:nvPr/>
          </p:nvCxnSpPr>
          <p:spPr>
            <a:xfrm>
              <a:off x="-4950" y="26735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8"/>
            <p:cNvCxnSpPr/>
            <p:nvPr/>
          </p:nvCxnSpPr>
          <p:spPr>
            <a:xfrm>
              <a:off x="-4950" y="487370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8"/>
            <p:cNvCxnSpPr/>
            <p:nvPr/>
          </p:nvCxnSpPr>
          <p:spPr>
            <a:xfrm rot="10800000">
              <a:off x="4572000" y="50"/>
              <a:ext cx="0" cy="2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8" name="Google Shape;428;p28"/>
            <p:cNvSpPr/>
            <p:nvPr/>
          </p:nvSpPr>
          <p:spPr>
            <a:xfrm>
              <a:off x="4470150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286500" y="197300"/>
              <a:ext cx="140100" cy="14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286500" y="4803650"/>
              <a:ext cx="140100" cy="14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717400" y="197300"/>
              <a:ext cx="140100" cy="14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717400" y="4803650"/>
              <a:ext cx="140100" cy="14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4470150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4" name="Google Shape;434;p28"/>
            <p:cNvCxnSpPr/>
            <p:nvPr/>
          </p:nvCxnSpPr>
          <p:spPr>
            <a:xfrm>
              <a:off x="0" y="2571750"/>
              <a:ext cx="352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8"/>
            <p:cNvCxnSpPr/>
            <p:nvPr/>
          </p:nvCxnSpPr>
          <p:spPr>
            <a:xfrm rot="10800000">
              <a:off x="8793738" y="2570525"/>
              <a:ext cx="357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6" name="Google Shape;436;p28"/>
            <p:cNvSpPr/>
            <p:nvPr/>
          </p:nvSpPr>
          <p:spPr>
            <a:xfrm>
              <a:off x="286625" y="2500475"/>
              <a:ext cx="140100" cy="14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717275" y="2500475"/>
              <a:ext cx="140100" cy="14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28948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7870825" y="2"/>
            <a:ext cx="636996" cy="268251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92652" y="4288429"/>
            <a:ext cx="1328707" cy="855071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24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356675" y="-17925"/>
            <a:ext cx="0" cy="517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356675" y="267350"/>
            <a:ext cx="843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356675" y="4873700"/>
            <a:ext cx="843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 rot="10800000">
            <a:off x="4572000" y="50"/>
            <a:ext cx="0" cy="26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 rot="10800000">
            <a:off x="4572000" y="4868875"/>
            <a:ext cx="0" cy="26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3"/>
          <p:cNvSpPr/>
          <p:nvPr/>
        </p:nvSpPr>
        <p:spPr>
          <a:xfrm>
            <a:off x="4470150" y="165500"/>
            <a:ext cx="203700" cy="203700"/>
          </a:xfrm>
          <a:prstGeom prst="star4">
            <a:avLst>
              <a:gd name="adj" fmla="val 216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4470150" y="4771850"/>
            <a:ext cx="203700" cy="203700"/>
          </a:xfrm>
          <a:prstGeom prst="star4">
            <a:avLst>
              <a:gd name="adj" fmla="val 216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" name="Google Shape;36;p3"/>
          <p:cNvCxnSpPr/>
          <p:nvPr/>
        </p:nvCxnSpPr>
        <p:spPr>
          <a:xfrm>
            <a:off x="8787325" y="-17925"/>
            <a:ext cx="0" cy="517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3"/>
          <p:cNvCxnSpPr/>
          <p:nvPr/>
        </p:nvCxnSpPr>
        <p:spPr>
          <a:xfrm rot="10800000">
            <a:off x="-6975" y="2571750"/>
            <a:ext cx="37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3"/>
          <p:cNvCxnSpPr/>
          <p:nvPr/>
        </p:nvCxnSpPr>
        <p:spPr>
          <a:xfrm rot="10800000">
            <a:off x="8787325" y="2571750"/>
            <a:ext cx="37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3"/>
          <p:cNvSpPr/>
          <p:nvPr/>
        </p:nvSpPr>
        <p:spPr>
          <a:xfrm>
            <a:off x="286625" y="2500475"/>
            <a:ext cx="140100" cy="14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717275" y="2500475"/>
            <a:ext cx="140100" cy="14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2380200" y="2296900"/>
            <a:ext cx="4383600" cy="16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3767938" y="1228575"/>
            <a:ext cx="14745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Urbanist Light"/>
                <a:ea typeface="Urbanist Light"/>
                <a:cs typeface="Urbanist Light"/>
                <a:sym typeface="Urbanis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4"/>
          <p:cNvCxnSpPr>
            <a:stCxn id="45" idx="4"/>
            <a:endCxn id="46" idx="0"/>
          </p:cNvCxnSpPr>
          <p:nvPr/>
        </p:nvCxnSpPr>
        <p:spPr>
          <a:xfrm>
            <a:off x="356675" y="337400"/>
            <a:ext cx="0" cy="446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4"/>
          <p:cNvCxnSpPr/>
          <p:nvPr/>
        </p:nvCxnSpPr>
        <p:spPr>
          <a:xfrm>
            <a:off x="-4950" y="267350"/>
            <a:ext cx="915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4"/>
          <p:cNvCxnSpPr/>
          <p:nvPr/>
        </p:nvCxnSpPr>
        <p:spPr>
          <a:xfrm>
            <a:off x="-4950" y="4873700"/>
            <a:ext cx="915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 rot="10800000">
            <a:off x="4572000" y="50"/>
            <a:ext cx="0" cy="26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 rot="10800000">
            <a:off x="4572000" y="4868875"/>
            <a:ext cx="0" cy="26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>
            <a:stCxn id="52" idx="4"/>
            <a:endCxn id="53" idx="0"/>
          </p:cNvCxnSpPr>
          <p:nvPr/>
        </p:nvCxnSpPr>
        <p:spPr>
          <a:xfrm>
            <a:off x="8787325" y="337400"/>
            <a:ext cx="0" cy="446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4"/>
          <p:cNvSpPr/>
          <p:nvPr/>
        </p:nvSpPr>
        <p:spPr>
          <a:xfrm>
            <a:off x="286625" y="197300"/>
            <a:ext cx="140100" cy="14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86625" y="4803650"/>
            <a:ext cx="140100" cy="14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8717275" y="197300"/>
            <a:ext cx="140100" cy="14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8717275" y="4803650"/>
            <a:ext cx="140100" cy="14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720000" y="1122025"/>
            <a:ext cx="77040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6"/>
          <p:cNvGrpSpPr/>
          <p:nvPr/>
        </p:nvGrpSpPr>
        <p:grpSpPr>
          <a:xfrm>
            <a:off x="-4950" y="165500"/>
            <a:ext cx="9153900" cy="4810050"/>
            <a:chOff x="-4950" y="165500"/>
            <a:chExt cx="9153900" cy="4810050"/>
          </a:xfrm>
        </p:grpSpPr>
        <p:cxnSp>
          <p:nvCxnSpPr>
            <p:cNvPr id="73" name="Google Shape;73;p6"/>
            <p:cNvCxnSpPr/>
            <p:nvPr/>
          </p:nvCxnSpPr>
          <p:spPr>
            <a:xfrm>
              <a:off x="-4950" y="26735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6"/>
            <p:cNvCxnSpPr/>
            <p:nvPr/>
          </p:nvCxnSpPr>
          <p:spPr>
            <a:xfrm>
              <a:off x="-4950" y="487370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" name="Google Shape;75;p6"/>
            <p:cNvSpPr/>
            <p:nvPr/>
          </p:nvSpPr>
          <p:spPr>
            <a:xfrm>
              <a:off x="8685475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254825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8685475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254825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7"/>
          <p:cNvCxnSpPr/>
          <p:nvPr/>
        </p:nvCxnSpPr>
        <p:spPr>
          <a:xfrm>
            <a:off x="356675" y="-17925"/>
            <a:ext cx="0" cy="517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7"/>
          <p:cNvCxnSpPr/>
          <p:nvPr/>
        </p:nvCxnSpPr>
        <p:spPr>
          <a:xfrm>
            <a:off x="356675" y="267350"/>
            <a:ext cx="843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7"/>
          <p:cNvCxnSpPr/>
          <p:nvPr/>
        </p:nvCxnSpPr>
        <p:spPr>
          <a:xfrm>
            <a:off x="356675" y="4873700"/>
            <a:ext cx="843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7"/>
          <p:cNvCxnSpPr/>
          <p:nvPr/>
        </p:nvCxnSpPr>
        <p:spPr>
          <a:xfrm rot="10800000">
            <a:off x="4572000" y="50"/>
            <a:ext cx="0" cy="26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7"/>
          <p:cNvCxnSpPr/>
          <p:nvPr/>
        </p:nvCxnSpPr>
        <p:spPr>
          <a:xfrm rot="10800000">
            <a:off x="4572000" y="4868875"/>
            <a:ext cx="0" cy="26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86;p7"/>
          <p:cNvSpPr/>
          <p:nvPr/>
        </p:nvSpPr>
        <p:spPr>
          <a:xfrm>
            <a:off x="4470150" y="165500"/>
            <a:ext cx="203700" cy="203700"/>
          </a:xfrm>
          <a:prstGeom prst="star4">
            <a:avLst>
              <a:gd name="adj" fmla="val 216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4470150" y="4771850"/>
            <a:ext cx="203700" cy="203700"/>
          </a:xfrm>
          <a:prstGeom prst="star4">
            <a:avLst>
              <a:gd name="adj" fmla="val 216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Google Shape;88;p7"/>
          <p:cNvCxnSpPr/>
          <p:nvPr/>
        </p:nvCxnSpPr>
        <p:spPr>
          <a:xfrm>
            <a:off x="8787325" y="-17925"/>
            <a:ext cx="0" cy="517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13225" y="842938"/>
            <a:ext cx="4294800" cy="109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13225" y="2002263"/>
            <a:ext cx="4294800" cy="22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>
            <a:spLocks noGrp="1"/>
          </p:cNvSpPr>
          <p:nvPr>
            <p:ph type="pic" idx="2"/>
          </p:nvPr>
        </p:nvSpPr>
        <p:spPr>
          <a:xfrm>
            <a:off x="5310187" y="538325"/>
            <a:ext cx="3120900" cy="4064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8"/>
          <p:cNvGrpSpPr/>
          <p:nvPr/>
        </p:nvGrpSpPr>
        <p:grpSpPr>
          <a:xfrm>
            <a:off x="-4950" y="-6300"/>
            <a:ext cx="9153900" cy="5156100"/>
            <a:chOff x="-4950" y="-6300"/>
            <a:chExt cx="9153900" cy="5156100"/>
          </a:xfrm>
        </p:grpSpPr>
        <p:cxnSp>
          <p:nvCxnSpPr>
            <p:cNvPr id="94" name="Google Shape;94;p8"/>
            <p:cNvCxnSpPr/>
            <p:nvPr/>
          </p:nvCxnSpPr>
          <p:spPr>
            <a:xfrm>
              <a:off x="8787325" y="-6300"/>
              <a:ext cx="0" cy="515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8"/>
            <p:cNvCxnSpPr/>
            <p:nvPr/>
          </p:nvCxnSpPr>
          <p:spPr>
            <a:xfrm>
              <a:off x="356550" y="-6300"/>
              <a:ext cx="0" cy="515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8"/>
            <p:cNvCxnSpPr/>
            <p:nvPr/>
          </p:nvCxnSpPr>
          <p:spPr>
            <a:xfrm>
              <a:off x="-4950" y="26735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8"/>
            <p:cNvCxnSpPr/>
            <p:nvPr/>
          </p:nvCxnSpPr>
          <p:spPr>
            <a:xfrm>
              <a:off x="-4950" y="487370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" name="Google Shape;98;p8"/>
            <p:cNvSpPr/>
            <p:nvPr/>
          </p:nvSpPr>
          <p:spPr>
            <a:xfrm>
              <a:off x="8685475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" name="Google Shape;99;p8"/>
            <p:cNvCxnSpPr/>
            <p:nvPr/>
          </p:nvCxnSpPr>
          <p:spPr>
            <a:xfrm rot="10800000">
              <a:off x="4572000" y="50"/>
              <a:ext cx="0" cy="2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0" name="Google Shape;100;p8"/>
            <p:cNvSpPr/>
            <p:nvPr/>
          </p:nvSpPr>
          <p:spPr>
            <a:xfrm>
              <a:off x="254825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8685475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254825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" name="Google Shape;103;p8"/>
            <p:cNvGrpSpPr/>
            <p:nvPr/>
          </p:nvGrpSpPr>
          <p:grpSpPr>
            <a:xfrm>
              <a:off x="107505" y="2023500"/>
              <a:ext cx="140100" cy="855450"/>
              <a:chOff x="8898796" y="1665825"/>
              <a:chExt cx="140100" cy="855450"/>
            </a:xfrm>
          </p:grpSpPr>
          <p:sp>
            <p:nvSpPr>
              <p:cNvPr id="104" name="Google Shape;104;p8"/>
              <p:cNvSpPr/>
              <p:nvPr/>
            </p:nvSpPr>
            <p:spPr>
              <a:xfrm>
                <a:off x="8898796" y="1665825"/>
                <a:ext cx="140100" cy="14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8"/>
              <p:cNvSpPr/>
              <p:nvPr/>
            </p:nvSpPr>
            <p:spPr>
              <a:xfrm>
                <a:off x="8898796" y="2023500"/>
                <a:ext cx="140100" cy="140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>
                <a:off x="8898796" y="2381175"/>
                <a:ext cx="140100" cy="14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7" name="Google Shape;107;p8"/>
            <p:cNvCxnSpPr/>
            <p:nvPr/>
          </p:nvCxnSpPr>
          <p:spPr>
            <a:xfrm rot="10800000">
              <a:off x="4572000" y="4869000"/>
              <a:ext cx="0" cy="27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8" name="Google Shape;108;p8"/>
            <p:cNvGrpSpPr/>
            <p:nvPr/>
          </p:nvGrpSpPr>
          <p:grpSpPr>
            <a:xfrm>
              <a:off x="8896405" y="2023500"/>
              <a:ext cx="140100" cy="855450"/>
              <a:chOff x="8898796" y="1665825"/>
              <a:chExt cx="140100" cy="855450"/>
            </a:xfrm>
          </p:grpSpPr>
          <p:sp>
            <p:nvSpPr>
              <p:cNvPr id="109" name="Google Shape;109;p8"/>
              <p:cNvSpPr/>
              <p:nvPr/>
            </p:nvSpPr>
            <p:spPr>
              <a:xfrm>
                <a:off x="8898796" y="1665825"/>
                <a:ext cx="140100" cy="14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>
                <a:off x="8898796" y="2023500"/>
                <a:ext cx="140100" cy="140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>
                <a:off x="8898796" y="2381175"/>
                <a:ext cx="140100" cy="14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" name="Google Shape;112;p8"/>
            <p:cNvSpPr/>
            <p:nvPr/>
          </p:nvSpPr>
          <p:spPr>
            <a:xfrm>
              <a:off x="4501950" y="197300"/>
              <a:ext cx="140100" cy="140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4501950" y="4806100"/>
              <a:ext cx="140100" cy="140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18" name="Google Shape;118;p9"/>
          <p:cNvGrpSpPr/>
          <p:nvPr/>
        </p:nvGrpSpPr>
        <p:grpSpPr>
          <a:xfrm>
            <a:off x="-4950" y="-6300"/>
            <a:ext cx="9153900" cy="5156100"/>
            <a:chOff x="-4950" y="-6300"/>
            <a:chExt cx="9153900" cy="5156100"/>
          </a:xfrm>
        </p:grpSpPr>
        <p:cxnSp>
          <p:nvCxnSpPr>
            <p:cNvPr id="119" name="Google Shape;119;p9"/>
            <p:cNvCxnSpPr/>
            <p:nvPr/>
          </p:nvCxnSpPr>
          <p:spPr>
            <a:xfrm>
              <a:off x="8787325" y="-6300"/>
              <a:ext cx="0" cy="515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356550" y="-6300"/>
              <a:ext cx="0" cy="515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4950" y="26735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4950" y="487370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3" name="Google Shape;123;p9"/>
            <p:cNvSpPr/>
            <p:nvPr/>
          </p:nvSpPr>
          <p:spPr>
            <a:xfrm>
              <a:off x="8685475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4" name="Google Shape;124;p9"/>
            <p:cNvCxnSpPr/>
            <p:nvPr/>
          </p:nvCxnSpPr>
          <p:spPr>
            <a:xfrm rot="10800000">
              <a:off x="4572000" y="50"/>
              <a:ext cx="0" cy="2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5" name="Google Shape;125;p9"/>
            <p:cNvSpPr/>
            <p:nvPr/>
          </p:nvSpPr>
          <p:spPr>
            <a:xfrm>
              <a:off x="254825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8685475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254825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" name="Google Shape;128;p9"/>
            <p:cNvGrpSpPr/>
            <p:nvPr/>
          </p:nvGrpSpPr>
          <p:grpSpPr>
            <a:xfrm>
              <a:off x="107505" y="2023500"/>
              <a:ext cx="140100" cy="855450"/>
              <a:chOff x="8898796" y="1665825"/>
              <a:chExt cx="140100" cy="855450"/>
            </a:xfrm>
          </p:grpSpPr>
          <p:sp>
            <p:nvSpPr>
              <p:cNvPr id="129" name="Google Shape;129;p9"/>
              <p:cNvSpPr/>
              <p:nvPr/>
            </p:nvSpPr>
            <p:spPr>
              <a:xfrm>
                <a:off x="8898796" y="1665825"/>
                <a:ext cx="140100" cy="14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>
                <a:off x="8898796" y="2023500"/>
                <a:ext cx="140100" cy="140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9"/>
              <p:cNvSpPr/>
              <p:nvPr/>
            </p:nvSpPr>
            <p:spPr>
              <a:xfrm>
                <a:off x="8898796" y="2381175"/>
                <a:ext cx="140100" cy="14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2" name="Google Shape;132;p9"/>
            <p:cNvCxnSpPr/>
            <p:nvPr/>
          </p:nvCxnSpPr>
          <p:spPr>
            <a:xfrm rot="10800000">
              <a:off x="4572000" y="4869000"/>
              <a:ext cx="0" cy="27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3" name="Google Shape;133;p9"/>
            <p:cNvGrpSpPr/>
            <p:nvPr/>
          </p:nvGrpSpPr>
          <p:grpSpPr>
            <a:xfrm>
              <a:off x="8896405" y="2023500"/>
              <a:ext cx="140100" cy="855450"/>
              <a:chOff x="8898796" y="1665825"/>
              <a:chExt cx="140100" cy="855450"/>
            </a:xfrm>
          </p:grpSpPr>
          <p:sp>
            <p:nvSpPr>
              <p:cNvPr id="134" name="Google Shape;134;p9"/>
              <p:cNvSpPr/>
              <p:nvPr/>
            </p:nvSpPr>
            <p:spPr>
              <a:xfrm>
                <a:off x="8898796" y="1665825"/>
                <a:ext cx="140100" cy="14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>
                <a:off x="8898796" y="2023500"/>
                <a:ext cx="140100" cy="140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8898796" y="2381175"/>
                <a:ext cx="140100" cy="14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1"/>
          <p:cNvGrpSpPr/>
          <p:nvPr/>
        </p:nvGrpSpPr>
        <p:grpSpPr>
          <a:xfrm>
            <a:off x="-4950" y="50"/>
            <a:ext cx="9153900" cy="5143450"/>
            <a:chOff x="-4950" y="50"/>
            <a:chExt cx="9153900" cy="5143450"/>
          </a:xfrm>
        </p:grpSpPr>
        <p:cxnSp>
          <p:nvCxnSpPr>
            <p:cNvPr id="142" name="Google Shape;142;p11"/>
            <p:cNvCxnSpPr/>
            <p:nvPr/>
          </p:nvCxnSpPr>
          <p:spPr>
            <a:xfrm>
              <a:off x="-4950" y="26735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1"/>
            <p:cNvCxnSpPr/>
            <p:nvPr/>
          </p:nvCxnSpPr>
          <p:spPr>
            <a:xfrm>
              <a:off x="-4950" y="4873700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1"/>
            <p:cNvCxnSpPr/>
            <p:nvPr/>
          </p:nvCxnSpPr>
          <p:spPr>
            <a:xfrm rot="10800000">
              <a:off x="4572000" y="50"/>
              <a:ext cx="0" cy="2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1"/>
            <p:cNvCxnSpPr/>
            <p:nvPr/>
          </p:nvCxnSpPr>
          <p:spPr>
            <a:xfrm rot="10800000">
              <a:off x="4572000" y="4869000"/>
              <a:ext cx="0" cy="27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6" name="Google Shape;146;p11"/>
            <p:cNvSpPr/>
            <p:nvPr/>
          </p:nvSpPr>
          <p:spPr>
            <a:xfrm>
              <a:off x="4470150" y="16550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4470150" y="4771850"/>
              <a:ext cx="203700" cy="203700"/>
            </a:xfrm>
            <a:prstGeom prst="star4">
              <a:avLst>
                <a:gd name="adj" fmla="val 216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" name="Google Shape;148;p11"/>
            <p:cNvGrpSpPr/>
            <p:nvPr/>
          </p:nvGrpSpPr>
          <p:grpSpPr>
            <a:xfrm>
              <a:off x="107505" y="2144025"/>
              <a:ext cx="140100" cy="855450"/>
              <a:chOff x="8898796" y="1665825"/>
              <a:chExt cx="140100" cy="855450"/>
            </a:xfrm>
          </p:grpSpPr>
          <p:sp>
            <p:nvSpPr>
              <p:cNvPr id="149" name="Google Shape;149;p11"/>
              <p:cNvSpPr/>
              <p:nvPr/>
            </p:nvSpPr>
            <p:spPr>
              <a:xfrm>
                <a:off x="8898796" y="1665825"/>
                <a:ext cx="140100" cy="14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>
                <a:off x="8898796" y="2023500"/>
                <a:ext cx="140100" cy="140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>
                <a:off x="8898796" y="2381175"/>
                <a:ext cx="140100" cy="14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11"/>
            <p:cNvGrpSpPr/>
            <p:nvPr/>
          </p:nvGrpSpPr>
          <p:grpSpPr>
            <a:xfrm>
              <a:off x="8896405" y="2023500"/>
              <a:ext cx="140100" cy="855450"/>
              <a:chOff x="8898796" y="1665825"/>
              <a:chExt cx="140100" cy="855450"/>
            </a:xfrm>
          </p:grpSpPr>
          <p:sp>
            <p:nvSpPr>
              <p:cNvPr id="153" name="Google Shape;153;p11"/>
              <p:cNvSpPr/>
              <p:nvPr/>
            </p:nvSpPr>
            <p:spPr>
              <a:xfrm>
                <a:off x="8898796" y="1665825"/>
                <a:ext cx="140100" cy="14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>
                <a:off x="8898796" y="2023500"/>
                <a:ext cx="140100" cy="140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>
                <a:off x="8898796" y="2381175"/>
                <a:ext cx="140100" cy="14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6" name="Google Shape;15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772125"/>
            <a:ext cx="4737900" cy="11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7" name="Google Shape;157;p11"/>
          <p:cNvSpPr txBox="1">
            <a:spLocks noGrp="1"/>
          </p:cNvSpPr>
          <p:nvPr>
            <p:ph type="subTitle" idx="1"/>
          </p:nvPr>
        </p:nvSpPr>
        <p:spPr>
          <a:xfrm>
            <a:off x="4014475" y="3409275"/>
            <a:ext cx="4416300" cy="9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4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LNIEUW@sun.ac.z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sophia@sun.ac.za" TargetMode="External"/><Relationship Id="rId4" Type="http://schemas.openxmlformats.org/officeDocument/2006/relationships/hyperlink" Target="mailto:gideondurand@sun.ac.z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86118" y="408127"/>
            <a:ext cx="7234517" cy="2220131"/>
          </a:xfr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kern="1200" dirty="0">
                <a:latin typeface="+mj-lt"/>
                <a:ea typeface="+mj-ea"/>
                <a:cs typeface="+mj-cs"/>
              </a:rPr>
              <a:t>Impact on the mark distributions of undergraduate economics students after the implementation of the CORE Syllabus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BBD80-A7C8-7FA6-22CC-802197EADD6F}"/>
              </a:ext>
            </a:extLst>
          </p:cNvPr>
          <p:cNvSpPr txBox="1"/>
          <p:nvPr/>
        </p:nvSpPr>
        <p:spPr>
          <a:xfrm>
            <a:off x="0" y="2638822"/>
            <a:ext cx="9144000" cy="3263504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2000" dirty="0"/>
              <a:t>Liezl Nieuwoudt</a:t>
            </a:r>
            <a:r>
              <a:rPr lang="en-US" sz="2000" dirty="0">
                <a:solidFill>
                  <a:schemeClr val="accent4"/>
                </a:solidFill>
              </a:rPr>
              <a:t>   </a:t>
            </a:r>
            <a:r>
              <a:rPr lang="en-US" sz="2000" dirty="0"/>
              <a:t> Gideon du Rand    Sophia du Plessis</a:t>
            </a:r>
          </a:p>
          <a:p>
            <a:pPr indent="-171450" algn="ctr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171450" algn="ctr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ctr">
              <a:lnSpc>
                <a:spcPct val="90000"/>
              </a:lnSpc>
              <a:spcAft>
                <a:spcPts val="450"/>
              </a:spcAft>
            </a:pPr>
            <a:endParaRPr lang="en-US" sz="1800" dirty="0"/>
          </a:p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2100" dirty="0"/>
              <a:t>Department of Economics</a:t>
            </a:r>
            <a:endParaRPr lang="en-US" sz="1800" dirty="0"/>
          </a:p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2100" dirty="0"/>
              <a:t>Stellenbosch University</a:t>
            </a:r>
            <a:endParaRPr lang="en-US" sz="1800" dirty="0"/>
          </a:p>
        </p:txBody>
      </p:sp>
      <p:sp>
        <p:nvSpPr>
          <p:cNvPr id="5" name="Google Shape;1231;p53">
            <a:extLst>
              <a:ext uri="{FF2B5EF4-FFF2-40B4-BE49-F238E27FC236}">
                <a16:creationId xmlns:a16="http://schemas.microsoft.com/office/drawing/2014/main" id="{05A84964-6CBD-0C0F-6FCB-8D7EB0B36C80}"/>
              </a:ext>
            </a:extLst>
          </p:cNvPr>
          <p:cNvSpPr/>
          <p:nvPr/>
        </p:nvSpPr>
        <p:spPr>
          <a:xfrm>
            <a:off x="3326793" y="2742783"/>
            <a:ext cx="140100" cy="1401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31;p53">
            <a:extLst>
              <a:ext uri="{FF2B5EF4-FFF2-40B4-BE49-F238E27FC236}">
                <a16:creationId xmlns:a16="http://schemas.microsoft.com/office/drawing/2014/main" id="{E9D18309-642B-A45F-99DE-591570286764}"/>
              </a:ext>
            </a:extLst>
          </p:cNvPr>
          <p:cNvSpPr/>
          <p:nvPr/>
        </p:nvSpPr>
        <p:spPr>
          <a:xfrm>
            <a:off x="5451926" y="2742783"/>
            <a:ext cx="140100" cy="1401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41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32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664;p46">
            <a:extLst>
              <a:ext uri="{FF2B5EF4-FFF2-40B4-BE49-F238E27FC236}">
                <a16:creationId xmlns:a16="http://schemas.microsoft.com/office/drawing/2014/main" id="{95242E2C-EED8-6F8F-AFA0-6A5197D1454A}"/>
              </a:ext>
            </a:extLst>
          </p:cNvPr>
          <p:cNvCxnSpPr>
            <a:cxnSpLocks/>
          </p:cNvCxnSpPr>
          <p:nvPr/>
        </p:nvCxnSpPr>
        <p:spPr>
          <a:xfrm>
            <a:off x="8171618" y="2450912"/>
            <a:ext cx="136652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78887C8-DB85-6FFE-3B57-9C503D4007EB}"/>
              </a:ext>
            </a:extLst>
          </p:cNvPr>
          <p:cNvCxnSpPr>
            <a:cxnSpLocks/>
          </p:cNvCxnSpPr>
          <p:nvPr/>
        </p:nvCxnSpPr>
        <p:spPr>
          <a:xfrm flipH="1" flipV="1">
            <a:off x="286383" y="2443818"/>
            <a:ext cx="761912" cy="7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B05FAC-0FAC-A1C5-58FB-BDD9F130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  <a:endParaRPr lang="en-ZA" dirty="0"/>
          </a:p>
        </p:txBody>
      </p:sp>
      <p:cxnSp>
        <p:nvCxnSpPr>
          <p:cNvPr id="27" name="Google Shape;660;p46">
            <a:extLst>
              <a:ext uri="{FF2B5EF4-FFF2-40B4-BE49-F238E27FC236}">
                <a16:creationId xmlns:a16="http://schemas.microsoft.com/office/drawing/2014/main" id="{7C7F12D4-D695-29A5-EC8D-C2B6277B88FA}"/>
              </a:ext>
            </a:extLst>
          </p:cNvPr>
          <p:cNvCxnSpPr>
            <a:cxnSpLocks/>
            <a:stCxn id="21" idx="6"/>
          </p:cNvCxnSpPr>
          <p:nvPr/>
        </p:nvCxnSpPr>
        <p:spPr>
          <a:xfrm>
            <a:off x="1048295" y="2443818"/>
            <a:ext cx="14816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661;p46">
            <a:extLst>
              <a:ext uri="{FF2B5EF4-FFF2-40B4-BE49-F238E27FC236}">
                <a16:creationId xmlns:a16="http://schemas.microsoft.com/office/drawing/2014/main" id="{2306DD51-4CCF-E870-875D-B8588B17CC8E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2522805" y="2450917"/>
            <a:ext cx="133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662;p46">
            <a:extLst>
              <a:ext uri="{FF2B5EF4-FFF2-40B4-BE49-F238E27FC236}">
                <a16:creationId xmlns:a16="http://schemas.microsoft.com/office/drawing/2014/main" id="{980291CF-02A4-FECB-6E82-E550228843E8}"/>
              </a:ext>
            </a:extLst>
          </p:cNvPr>
          <p:cNvCxnSpPr>
            <a:cxnSpLocks/>
            <a:stCxn id="23" idx="6"/>
          </p:cNvCxnSpPr>
          <p:nvPr/>
        </p:nvCxnSpPr>
        <p:spPr>
          <a:xfrm>
            <a:off x="3930868" y="2450917"/>
            <a:ext cx="136927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664;p46">
            <a:extLst>
              <a:ext uri="{FF2B5EF4-FFF2-40B4-BE49-F238E27FC236}">
                <a16:creationId xmlns:a16="http://schemas.microsoft.com/office/drawing/2014/main" id="{8DF4BEA1-3339-E98C-D462-B18E9A2E49A0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5346507" y="2450917"/>
            <a:ext cx="136652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644;p46">
            <a:extLst>
              <a:ext uri="{FF2B5EF4-FFF2-40B4-BE49-F238E27FC236}">
                <a16:creationId xmlns:a16="http://schemas.microsoft.com/office/drawing/2014/main" id="{95225207-5172-3FCA-EAFD-CD4D62950463}"/>
              </a:ext>
            </a:extLst>
          </p:cNvPr>
          <p:cNvSpPr/>
          <p:nvPr/>
        </p:nvSpPr>
        <p:spPr>
          <a:xfrm>
            <a:off x="2382705" y="2380867"/>
            <a:ext cx="140100" cy="14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645;p46">
            <a:extLst>
              <a:ext uri="{FF2B5EF4-FFF2-40B4-BE49-F238E27FC236}">
                <a16:creationId xmlns:a16="http://schemas.microsoft.com/office/drawing/2014/main" id="{0F63391D-B54C-1412-E28E-4272B5F206E7}"/>
              </a:ext>
            </a:extLst>
          </p:cNvPr>
          <p:cNvSpPr/>
          <p:nvPr/>
        </p:nvSpPr>
        <p:spPr>
          <a:xfrm>
            <a:off x="3790768" y="2380867"/>
            <a:ext cx="140100" cy="1401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646;p46">
            <a:extLst>
              <a:ext uri="{FF2B5EF4-FFF2-40B4-BE49-F238E27FC236}">
                <a16:creationId xmlns:a16="http://schemas.microsoft.com/office/drawing/2014/main" id="{3423C170-BA86-733D-EF06-B6E5B9B3F358}"/>
              </a:ext>
            </a:extLst>
          </p:cNvPr>
          <p:cNvSpPr/>
          <p:nvPr/>
        </p:nvSpPr>
        <p:spPr>
          <a:xfrm>
            <a:off x="5265278" y="2393384"/>
            <a:ext cx="140100" cy="14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664;p46">
            <a:extLst>
              <a:ext uri="{FF2B5EF4-FFF2-40B4-BE49-F238E27FC236}">
                <a16:creationId xmlns:a16="http://schemas.microsoft.com/office/drawing/2014/main" id="{B86EED72-DA2C-2D77-56D6-B1038ABAFF47}"/>
              </a:ext>
            </a:extLst>
          </p:cNvPr>
          <p:cNvCxnSpPr>
            <a:cxnSpLocks/>
          </p:cNvCxnSpPr>
          <p:nvPr/>
        </p:nvCxnSpPr>
        <p:spPr>
          <a:xfrm>
            <a:off x="6783081" y="2450917"/>
            <a:ext cx="136652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647;p46">
            <a:extLst>
              <a:ext uri="{FF2B5EF4-FFF2-40B4-BE49-F238E27FC236}">
                <a16:creationId xmlns:a16="http://schemas.microsoft.com/office/drawing/2014/main" id="{638F01FA-D963-0912-6DD8-9FAE836D9929}"/>
              </a:ext>
            </a:extLst>
          </p:cNvPr>
          <p:cNvSpPr/>
          <p:nvPr/>
        </p:nvSpPr>
        <p:spPr>
          <a:xfrm>
            <a:off x="8090734" y="2380867"/>
            <a:ext cx="140100" cy="14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649;p46">
            <a:extLst>
              <a:ext uri="{FF2B5EF4-FFF2-40B4-BE49-F238E27FC236}">
                <a16:creationId xmlns:a16="http://schemas.microsoft.com/office/drawing/2014/main" id="{307E35CC-68EC-EBA0-E1D2-049797F1E8FD}"/>
              </a:ext>
            </a:extLst>
          </p:cNvPr>
          <p:cNvSpPr/>
          <p:nvPr/>
        </p:nvSpPr>
        <p:spPr>
          <a:xfrm>
            <a:off x="6713031" y="2380867"/>
            <a:ext cx="140100" cy="1401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643;p46">
            <a:extLst>
              <a:ext uri="{FF2B5EF4-FFF2-40B4-BE49-F238E27FC236}">
                <a16:creationId xmlns:a16="http://schemas.microsoft.com/office/drawing/2014/main" id="{8A8D5E82-5DCC-C1EC-B211-CF66F0FBBDC8}"/>
              </a:ext>
            </a:extLst>
          </p:cNvPr>
          <p:cNvSpPr/>
          <p:nvPr/>
        </p:nvSpPr>
        <p:spPr>
          <a:xfrm>
            <a:off x="908195" y="2373768"/>
            <a:ext cx="140100" cy="14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96BF5B-F67C-922F-4D4D-CA9FE6A30DA6}"/>
              </a:ext>
            </a:extLst>
          </p:cNvPr>
          <p:cNvSpPr txBox="1"/>
          <p:nvPr/>
        </p:nvSpPr>
        <p:spPr>
          <a:xfrm>
            <a:off x="1340396" y="1928395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2018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00C71A-C147-442E-4599-3151FE9C4CC3}"/>
              </a:ext>
            </a:extLst>
          </p:cNvPr>
          <p:cNvSpPr txBox="1"/>
          <p:nvPr/>
        </p:nvSpPr>
        <p:spPr>
          <a:xfrm>
            <a:off x="2737707" y="1921942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2019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FA771E-782B-A638-4F0D-9906005DDA73}"/>
              </a:ext>
            </a:extLst>
          </p:cNvPr>
          <p:cNvSpPr txBox="1"/>
          <p:nvPr/>
        </p:nvSpPr>
        <p:spPr>
          <a:xfrm>
            <a:off x="4117902" y="1906499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2020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EB16E5-D108-61AA-FF1F-6AF7CF96CD18}"/>
              </a:ext>
            </a:extLst>
          </p:cNvPr>
          <p:cNvSpPr txBox="1"/>
          <p:nvPr/>
        </p:nvSpPr>
        <p:spPr>
          <a:xfrm>
            <a:off x="5575671" y="1906499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2021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DF6CD9-15D0-A9CC-BDF7-8B83B96F3397}"/>
              </a:ext>
            </a:extLst>
          </p:cNvPr>
          <p:cNvSpPr txBox="1"/>
          <p:nvPr/>
        </p:nvSpPr>
        <p:spPr>
          <a:xfrm>
            <a:off x="7012242" y="1906499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2022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0A213A-E02F-1157-AF68-AA9192699A20}"/>
              </a:ext>
            </a:extLst>
          </p:cNvPr>
          <p:cNvSpPr txBox="1"/>
          <p:nvPr/>
        </p:nvSpPr>
        <p:spPr>
          <a:xfrm>
            <a:off x="8347441" y="1919305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2023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D3007E-5C77-A514-FBC5-D778CC65DF06}"/>
              </a:ext>
            </a:extLst>
          </p:cNvPr>
          <p:cNvSpPr txBox="1"/>
          <p:nvPr/>
        </p:nvSpPr>
        <p:spPr>
          <a:xfrm>
            <a:off x="-72802" y="2417861"/>
            <a:ext cx="974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years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251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1242;p53">
            <a:extLst>
              <a:ext uri="{FF2B5EF4-FFF2-40B4-BE49-F238E27FC236}">
                <a16:creationId xmlns:a16="http://schemas.microsoft.com/office/drawing/2014/main" id="{7561C360-723E-89FD-F24D-6AA253CB59E4}"/>
              </a:ext>
            </a:extLst>
          </p:cNvPr>
          <p:cNvCxnSpPr>
            <a:cxnSpLocks/>
          </p:cNvCxnSpPr>
          <p:nvPr/>
        </p:nvCxnSpPr>
        <p:spPr>
          <a:xfrm>
            <a:off x="3860805" y="1194022"/>
            <a:ext cx="0" cy="3445711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77" name="Google Shape;664;p46">
            <a:extLst>
              <a:ext uri="{FF2B5EF4-FFF2-40B4-BE49-F238E27FC236}">
                <a16:creationId xmlns:a16="http://schemas.microsoft.com/office/drawing/2014/main" id="{95242E2C-EED8-6F8F-AFA0-6A5197D1454A}"/>
              </a:ext>
            </a:extLst>
          </p:cNvPr>
          <p:cNvCxnSpPr>
            <a:cxnSpLocks/>
          </p:cNvCxnSpPr>
          <p:nvPr/>
        </p:nvCxnSpPr>
        <p:spPr>
          <a:xfrm>
            <a:off x="8171618" y="2450912"/>
            <a:ext cx="136652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78887C8-DB85-6FFE-3B57-9C503D4007EB}"/>
              </a:ext>
            </a:extLst>
          </p:cNvPr>
          <p:cNvCxnSpPr>
            <a:cxnSpLocks/>
          </p:cNvCxnSpPr>
          <p:nvPr/>
        </p:nvCxnSpPr>
        <p:spPr>
          <a:xfrm flipH="1" flipV="1">
            <a:off x="286383" y="2443818"/>
            <a:ext cx="761912" cy="7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oogle Shape;660;p46">
            <a:extLst>
              <a:ext uri="{FF2B5EF4-FFF2-40B4-BE49-F238E27FC236}">
                <a16:creationId xmlns:a16="http://schemas.microsoft.com/office/drawing/2014/main" id="{7C7F12D4-D695-29A5-EC8D-C2B6277B88FA}"/>
              </a:ext>
            </a:extLst>
          </p:cNvPr>
          <p:cNvCxnSpPr>
            <a:cxnSpLocks/>
            <a:stCxn id="21" idx="6"/>
          </p:cNvCxnSpPr>
          <p:nvPr/>
        </p:nvCxnSpPr>
        <p:spPr>
          <a:xfrm>
            <a:off x="1048295" y="2443818"/>
            <a:ext cx="14816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661;p46">
            <a:extLst>
              <a:ext uri="{FF2B5EF4-FFF2-40B4-BE49-F238E27FC236}">
                <a16:creationId xmlns:a16="http://schemas.microsoft.com/office/drawing/2014/main" id="{2306DD51-4CCF-E870-875D-B8588B17CC8E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2522805" y="2450917"/>
            <a:ext cx="133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662;p46">
            <a:extLst>
              <a:ext uri="{FF2B5EF4-FFF2-40B4-BE49-F238E27FC236}">
                <a16:creationId xmlns:a16="http://schemas.microsoft.com/office/drawing/2014/main" id="{980291CF-02A4-FECB-6E82-E550228843E8}"/>
              </a:ext>
            </a:extLst>
          </p:cNvPr>
          <p:cNvCxnSpPr>
            <a:cxnSpLocks/>
            <a:stCxn id="23" idx="6"/>
          </p:cNvCxnSpPr>
          <p:nvPr/>
        </p:nvCxnSpPr>
        <p:spPr>
          <a:xfrm>
            <a:off x="3930868" y="2450917"/>
            <a:ext cx="136927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664;p46">
            <a:extLst>
              <a:ext uri="{FF2B5EF4-FFF2-40B4-BE49-F238E27FC236}">
                <a16:creationId xmlns:a16="http://schemas.microsoft.com/office/drawing/2014/main" id="{8DF4BEA1-3339-E98C-D462-B18E9A2E49A0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5346507" y="2450917"/>
            <a:ext cx="136652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644;p46">
            <a:extLst>
              <a:ext uri="{FF2B5EF4-FFF2-40B4-BE49-F238E27FC236}">
                <a16:creationId xmlns:a16="http://schemas.microsoft.com/office/drawing/2014/main" id="{95225207-5172-3FCA-EAFD-CD4D62950463}"/>
              </a:ext>
            </a:extLst>
          </p:cNvPr>
          <p:cNvSpPr/>
          <p:nvPr/>
        </p:nvSpPr>
        <p:spPr>
          <a:xfrm>
            <a:off x="2382705" y="2380867"/>
            <a:ext cx="140100" cy="14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645;p46">
            <a:extLst>
              <a:ext uri="{FF2B5EF4-FFF2-40B4-BE49-F238E27FC236}">
                <a16:creationId xmlns:a16="http://schemas.microsoft.com/office/drawing/2014/main" id="{0F63391D-B54C-1412-E28E-4272B5F206E7}"/>
              </a:ext>
            </a:extLst>
          </p:cNvPr>
          <p:cNvSpPr/>
          <p:nvPr/>
        </p:nvSpPr>
        <p:spPr>
          <a:xfrm>
            <a:off x="3790768" y="2380867"/>
            <a:ext cx="140100" cy="1401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646;p46">
            <a:extLst>
              <a:ext uri="{FF2B5EF4-FFF2-40B4-BE49-F238E27FC236}">
                <a16:creationId xmlns:a16="http://schemas.microsoft.com/office/drawing/2014/main" id="{3423C170-BA86-733D-EF06-B6E5B9B3F358}"/>
              </a:ext>
            </a:extLst>
          </p:cNvPr>
          <p:cNvSpPr/>
          <p:nvPr/>
        </p:nvSpPr>
        <p:spPr>
          <a:xfrm>
            <a:off x="5265278" y="2393384"/>
            <a:ext cx="140100" cy="14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664;p46">
            <a:extLst>
              <a:ext uri="{FF2B5EF4-FFF2-40B4-BE49-F238E27FC236}">
                <a16:creationId xmlns:a16="http://schemas.microsoft.com/office/drawing/2014/main" id="{B86EED72-DA2C-2D77-56D6-B1038ABAFF47}"/>
              </a:ext>
            </a:extLst>
          </p:cNvPr>
          <p:cNvCxnSpPr>
            <a:cxnSpLocks/>
          </p:cNvCxnSpPr>
          <p:nvPr/>
        </p:nvCxnSpPr>
        <p:spPr>
          <a:xfrm>
            <a:off x="6783081" y="2450917"/>
            <a:ext cx="136652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647;p46">
            <a:extLst>
              <a:ext uri="{FF2B5EF4-FFF2-40B4-BE49-F238E27FC236}">
                <a16:creationId xmlns:a16="http://schemas.microsoft.com/office/drawing/2014/main" id="{638F01FA-D963-0912-6DD8-9FAE836D9929}"/>
              </a:ext>
            </a:extLst>
          </p:cNvPr>
          <p:cNvSpPr/>
          <p:nvPr/>
        </p:nvSpPr>
        <p:spPr>
          <a:xfrm>
            <a:off x="8090734" y="2380867"/>
            <a:ext cx="140100" cy="14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649;p46">
            <a:extLst>
              <a:ext uri="{FF2B5EF4-FFF2-40B4-BE49-F238E27FC236}">
                <a16:creationId xmlns:a16="http://schemas.microsoft.com/office/drawing/2014/main" id="{307E35CC-68EC-EBA0-E1D2-049797F1E8FD}"/>
              </a:ext>
            </a:extLst>
          </p:cNvPr>
          <p:cNvSpPr/>
          <p:nvPr/>
        </p:nvSpPr>
        <p:spPr>
          <a:xfrm>
            <a:off x="6713031" y="2380867"/>
            <a:ext cx="140100" cy="1401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643;p46">
            <a:extLst>
              <a:ext uri="{FF2B5EF4-FFF2-40B4-BE49-F238E27FC236}">
                <a16:creationId xmlns:a16="http://schemas.microsoft.com/office/drawing/2014/main" id="{8A8D5E82-5DCC-C1EC-B211-CF66F0FBBDC8}"/>
              </a:ext>
            </a:extLst>
          </p:cNvPr>
          <p:cNvSpPr/>
          <p:nvPr/>
        </p:nvSpPr>
        <p:spPr>
          <a:xfrm>
            <a:off x="908195" y="2373768"/>
            <a:ext cx="140100" cy="14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96BF5B-F67C-922F-4D4D-CA9FE6A30DA6}"/>
              </a:ext>
            </a:extLst>
          </p:cNvPr>
          <p:cNvSpPr txBox="1"/>
          <p:nvPr/>
        </p:nvSpPr>
        <p:spPr>
          <a:xfrm>
            <a:off x="1340396" y="1928395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2018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00C71A-C147-442E-4599-3151FE9C4CC3}"/>
              </a:ext>
            </a:extLst>
          </p:cNvPr>
          <p:cNvSpPr txBox="1"/>
          <p:nvPr/>
        </p:nvSpPr>
        <p:spPr>
          <a:xfrm>
            <a:off x="2737707" y="1921942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2019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FA771E-782B-A638-4F0D-9906005DDA73}"/>
              </a:ext>
            </a:extLst>
          </p:cNvPr>
          <p:cNvSpPr txBox="1"/>
          <p:nvPr/>
        </p:nvSpPr>
        <p:spPr>
          <a:xfrm>
            <a:off x="4117902" y="1873139"/>
            <a:ext cx="90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2020</a:t>
            </a:r>
            <a:endParaRPr lang="en-ZA" sz="2400" dirty="0">
              <a:solidFill>
                <a:schemeClr val="accent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EB16E5-D108-61AA-FF1F-6AF7CF96CD18}"/>
              </a:ext>
            </a:extLst>
          </p:cNvPr>
          <p:cNvSpPr txBox="1"/>
          <p:nvPr/>
        </p:nvSpPr>
        <p:spPr>
          <a:xfrm>
            <a:off x="5575671" y="1906499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2021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DF6CD9-15D0-A9CC-BDF7-8B83B96F3397}"/>
              </a:ext>
            </a:extLst>
          </p:cNvPr>
          <p:cNvSpPr txBox="1"/>
          <p:nvPr/>
        </p:nvSpPr>
        <p:spPr>
          <a:xfrm>
            <a:off x="7012242" y="1906499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2022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0A213A-E02F-1157-AF68-AA9192699A20}"/>
              </a:ext>
            </a:extLst>
          </p:cNvPr>
          <p:cNvSpPr txBox="1"/>
          <p:nvPr/>
        </p:nvSpPr>
        <p:spPr>
          <a:xfrm>
            <a:off x="8347441" y="1919305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2023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D3007E-5C77-A514-FBC5-D778CC65DF06}"/>
              </a:ext>
            </a:extLst>
          </p:cNvPr>
          <p:cNvSpPr txBox="1"/>
          <p:nvPr/>
        </p:nvSpPr>
        <p:spPr>
          <a:xfrm>
            <a:off x="-72802" y="2417861"/>
            <a:ext cx="974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years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03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E0F7FF33-0B8F-F14A-42E0-1DC66745595C}"/>
              </a:ext>
            </a:extLst>
          </p:cNvPr>
          <p:cNvSpPr txBox="1"/>
          <p:nvPr/>
        </p:nvSpPr>
        <p:spPr>
          <a:xfrm>
            <a:off x="3871996" y="1194022"/>
            <a:ext cx="5272004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CORE</a:t>
            </a:r>
            <a:endParaRPr lang="en-ZA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1C816B-9115-84AF-92E5-CC02B6F0C110}"/>
              </a:ext>
            </a:extLst>
          </p:cNvPr>
          <p:cNvSpPr txBox="1"/>
          <p:nvPr/>
        </p:nvSpPr>
        <p:spPr>
          <a:xfrm>
            <a:off x="-9701" y="3330633"/>
            <a:ext cx="4217338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50/50</a:t>
            </a:r>
          </a:p>
          <a:p>
            <a:pPr algn="ct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MCQ/discussion</a:t>
            </a:r>
            <a:endParaRPr lang="en-Z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7793B4F-75D7-555B-8E7F-5585335AC27E}"/>
              </a:ext>
            </a:extLst>
          </p:cNvPr>
          <p:cNvSpPr txBox="1"/>
          <p:nvPr/>
        </p:nvSpPr>
        <p:spPr>
          <a:xfrm>
            <a:off x="1" y="2855839"/>
            <a:ext cx="421733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f2f</a:t>
            </a:r>
            <a:endParaRPr lang="en-ZA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5" name="Google Shape;1242;p53">
            <a:extLst>
              <a:ext uri="{FF2B5EF4-FFF2-40B4-BE49-F238E27FC236}">
                <a16:creationId xmlns:a16="http://schemas.microsoft.com/office/drawing/2014/main" id="{7561C360-723E-89FD-F24D-6AA253CB59E4}"/>
              </a:ext>
            </a:extLst>
          </p:cNvPr>
          <p:cNvCxnSpPr>
            <a:cxnSpLocks/>
          </p:cNvCxnSpPr>
          <p:nvPr/>
        </p:nvCxnSpPr>
        <p:spPr>
          <a:xfrm>
            <a:off x="3860805" y="1194022"/>
            <a:ext cx="0" cy="3445711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78A28EA-F43B-4968-5A61-DF154FFE3A6C}"/>
              </a:ext>
            </a:extLst>
          </p:cNvPr>
          <p:cNvSpPr txBox="1"/>
          <p:nvPr/>
        </p:nvSpPr>
        <p:spPr>
          <a:xfrm>
            <a:off x="4217338" y="2372539"/>
            <a:ext cx="3258703" cy="400110"/>
          </a:xfrm>
          <a:prstGeom prst="rect">
            <a:avLst/>
          </a:prstGeom>
          <a:solidFill>
            <a:srgbClr val="F1D1C8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Covid-19</a:t>
            </a:r>
            <a:endParaRPr lang="en-Z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7" name="Google Shape;664;p46">
            <a:extLst>
              <a:ext uri="{FF2B5EF4-FFF2-40B4-BE49-F238E27FC236}">
                <a16:creationId xmlns:a16="http://schemas.microsoft.com/office/drawing/2014/main" id="{95242E2C-EED8-6F8F-AFA0-6A5197D1454A}"/>
              </a:ext>
            </a:extLst>
          </p:cNvPr>
          <p:cNvCxnSpPr>
            <a:cxnSpLocks/>
          </p:cNvCxnSpPr>
          <p:nvPr/>
        </p:nvCxnSpPr>
        <p:spPr>
          <a:xfrm>
            <a:off x="8171618" y="2450912"/>
            <a:ext cx="136652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78887C8-DB85-6FFE-3B57-9C503D4007EB}"/>
              </a:ext>
            </a:extLst>
          </p:cNvPr>
          <p:cNvCxnSpPr>
            <a:cxnSpLocks/>
          </p:cNvCxnSpPr>
          <p:nvPr/>
        </p:nvCxnSpPr>
        <p:spPr>
          <a:xfrm flipH="1" flipV="1">
            <a:off x="286383" y="2443818"/>
            <a:ext cx="761912" cy="7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oogle Shape;660;p46">
            <a:extLst>
              <a:ext uri="{FF2B5EF4-FFF2-40B4-BE49-F238E27FC236}">
                <a16:creationId xmlns:a16="http://schemas.microsoft.com/office/drawing/2014/main" id="{7C7F12D4-D695-29A5-EC8D-C2B6277B88FA}"/>
              </a:ext>
            </a:extLst>
          </p:cNvPr>
          <p:cNvCxnSpPr>
            <a:cxnSpLocks/>
            <a:stCxn id="21" idx="6"/>
          </p:cNvCxnSpPr>
          <p:nvPr/>
        </p:nvCxnSpPr>
        <p:spPr>
          <a:xfrm>
            <a:off x="1048295" y="2443818"/>
            <a:ext cx="14816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661;p46">
            <a:extLst>
              <a:ext uri="{FF2B5EF4-FFF2-40B4-BE49-F238E27FC236}">
                <a16:creationId xmlns:a16="http://schemas.microsoft.com/office/drawing/2014/main" id="{2306DD51-4CCF-E870-875D-B8588B17CC8E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2522805" y="2450917"/>
            <a:ext cx="133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662;p46">
            <a:extLst>
              <a:ext uri="{FF2B5EF4-FFF2-40B4-BE49-F238E27FC236}">
                <a16:creationId xmlns:a16="http://schemas.microsoft.com/office/drawing/2014/main" id="{980291CF-02A4-FECB-6E82-E550228843E8}"/>
              </a:ext>
            </a:extLst>
          </p:cNvPr>
          <p:cNvCxnSpPr>
            <a:cxnSpLocks/>
            <a:stCxn id="23" idx="6"/>
          </p:cNvCxnSpPr>
          <p:nvPr/>
        </p:nvCxnSpPr>
        <p:spPr>
          <a:xfrm>
            <a:off x="3930868" y="2450917"/>
            <a:ext cx="136927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664;p46">
            <a:extLst>
              <a:ext uri="{FF2B5EF4-FFF2-40B4-BE49-F238E27FC236}">
                <a16:creationId xmlns:a16="http://schemas.microsoft.com/office/drawing/2014/main" id="{8DF4BEA1-3339-E98C-D462-B18E9A2E49A0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5346507" y="2450917"/>
            <a:ext cx="136652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644;p46">
            <a:extLst>
              <a:ext uri="{FF2B5EF4-FFF2-40B4-BE49-F238E27FC236}">
                <a16:creationId xmlns:a16="http://schemas.microsoft.com/office/drawing/2014/main" id="{95225207-5172-3FCA-EAFD-CD4D62950463}"/>
              </a:ext>
            </a:extLst>
          </p:cNvPr>
          <p:cNvSpPr/>
          <p:nvPr/>
        </p:nvSpPr>
        <p:spPr>
          <a:xfrm>
            <a:off x="2382705" y="2380867"/>
            <a:ext cx="140100" cy="14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645;p46">
            <a:extLst>
              <a:ext uri="{FF2B5EF4-FFF2-40B4-BE49-F238E27FC236}">
                <a16:creationId xmlns:a16="http://schemas.microsoft.com/office/drawing/2014/main" id="{0F63391D-B54C-1412-E28E-4272B5F206E7}"/>
              </a:ext>
            </a:extLst>
          </p:cNvPr>
          <p:cNvSpPr/>
          <p:nvPr/>
        </p:nvSpPr>
        <p:spPr>
          <a:xfrm>
            <a:off x="3790768" y="2380867"/>
            <a:ext cx="140100" cy="1401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646;p46">
            <a:extLst>
              <a:ext uri="{FF2B5EF4-FFF2-40B4-BE49-F238E27FC236}">
                <a16:creationId xmlns:a16="http://schemas.microsoft.com/office/drawing/2014/main" id="{3423C170-BA86-733D-EF06-B6E5B9B3F358}"/>
              </a:ext>
            </a:extLst>
          </p:cNvPr>
          <p:cNvSpPr/>
          <p:nvPr/>
        </p:nvSpPr>
        <p:spPr>
          <a:xfrm>
            <a:off x="5265278" y="2393384"/>
            <a:ext cx="140100" cy="14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664;p46">
            <a:extLst>
              <a:ext uri="{FF2B5EF4-FFF2-40B4-BE49-F238E27FC236}">
                <a16:creationId xmlns:a16="http://schemas.microsoft.com/office/drawing/2014/main" id="{B86EED72-DA2C-2D77-56D6-B1038ABAFF47}"/>
              </a:ext>
            </a:extLst>
          </p:cNvPr>
          <p:cNvCxnSpPr>
            <a:cxnSpLocks/>
          </p:cNvCxnSpPr>
          <p:nvPr/>
        </p:nvCxnSpPr>
        <p:spPr>
          <a:xfrm>
            <a:off x="6783081" y="2450917"/>
            <a:ext cx="136652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647;p46">
            <a:extLst>
              <a:ext uri="{FF2B5EF4-FFF2-40B4-BE49-F238E27FC236}">
                <a16:creationId xmlns:a16="http://schemas.microsoft.com/office/drawing/2014/main" id="{638F01FA-D963-0912-6DD8-9FAE836D9929}"/>
              </a:ext>
            </a:extLst>
          </p:cNvPr>
          <p:cNvSpPr/>
          <p:nvPr/>
        </p:nvSpPr>
        <p:spPr>
          <a:xfrm>
            <a:off x="8090734" y="2380867"/>
            <a:ext cx="140100" cy="14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649;p46">
            <a:extLst>
              <a:ext uri="{FF2B5EF4-FFF2-40B4-BE49-F238E27FC236}">
                <a16:creationId xmlns:a16="http://schemas.microsoft.com/office/drawing/2014/main" id="{307E35CC-68EC-EBA0-E1D2-049797F1E8FD}"/>
              </a:ext>
            </a:extLst>
          </p:cNvPr>
          <p:cNvSpPr/>
          <p:nvPr/>
        </p:nvSpPr>
        <p:spPr>
          <a:xfrm>
            <a:off x="6713031" y="2380867"/>
            <a:ext cx="140100" cy="1401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643;p46">
            <a:extLst>
              <a:ext uri="{FF2B5EF4-FFF2-40B4-BE49-F238E27FC236}">
                <a16:creationId xmlns:a16="http://schemas.microsoft.com/office/drawing/2014/main" id="{8A8D5E82-5DCC-C1EC-B211-CF66F0FBBDC8}"/>
              </a:ext>
            </a:extLst>
          </p:cNvPr>
          <p:cNvSpPr/>
          <p:nvPr/>
        </p:nvSpPr>
        <p:spPr>
          <a:xfrm>
            <a:off x="908195" y="2373768"/>
            <a:ext cx="140100" cy="14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96BF5B-F67C-922F-4D4D-CA9FE6A30DA6}"/>
              </a:ext>
            </a:extLst>
          </p:cNvPr>
          <p:cNvSpPr txBox="1"/>
          <p:nvPr/>
        </p:nvSpPr>
        <p:spPr>
          <a:xfrm>
            <a:off x="1340396" y="1928395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2018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00C71A-C147-442E-4599-3151FE9C4CC3}"/>
              </a:ext>
            </a:extLst>
          </p:cNvPr>
          <p:cNvSpPr txBox="1"/>
          <p:nvPr/>
        </p:nvSpPr>
        <p:spPr>
          <a:xfrm>
            <a:off x="2737707" y="1921942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2019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FA771E-782B-A638-4F0D-9906005DDA73}"/>
              </a:ext>
            </a:extLst>
          </p:cNvPr>
          <p:cNvSpPr txBox="1"/>
          <p:nvPr/>
        </p:nvSpPr>
        <p:spPr>
          <a:xfrm>
            <a:off x="4117902" y="1873139"/>
            <a:ext cx="90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2020</a:t>
            </a:r>
            <a:endParaRPr lang="en-ZA" sz="2400" dirty="0">
              <a:solidFill>
                <a:schemeClr val="accent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EB16E5-D108-61AA-FF1F-6AF7CF96CD18}"/>
              </a:ext>
            </a:extLst>
          </p:cNvPr>
          <p:cNvSpPr txBox="1"/>
          <p:nvPr/>
        </p:nvSpPr>
        <p:spPr>
          <a:xfrm>
            <a:off x="5575671" y="1906499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2021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DF6CD9-15D0-A9CC-BDF7-8B83B96F3397}"/>
              </a:ext>
            </a:extLst>
          </p:cNvPr>
          <p:cNvSpPr txBox="1"/>
          <p:nvPr/>
        </p:nvSpPr>
        <p:spPr>
          <a:xfrm>
            <a:off x="7012242" y="1906499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2022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0A213A-E02F-1157-AF68-AA9192699A20}"/>
              </a:ext>
            </a:extLst>
          </p:cNvPr>
          <p:cNvSpPr txBox="1"/>
          <p:nvPr/>
        </p:nvSpPr>
        <p:spPr>
          <a:xfrm>
            <a:off x="8347441" y="1919305"/>
            <a:ext cx="90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Urbanist" panose="020B0A04040200000203" charset="0"/>
                <a:ea typeface="Urbanist" panose="020B0A04040200000203" charset="0"/>
                <a:cs typeface="Urbanist" panose="020B0A04040200000203" charset="0"/>
              </a:rPr>
              <a:t>2023</a:t>
            </a:r>
            <a:endParaRPr lang="en-ZA" sz="1800" dirty="0">
              <a:solidFill>
                <a:schemeClr val="bg1">
                  <a:lumMod val="50000"/>
                </a:schemeClr>
              </a:solidFill>
              <a:latin typeface="Urbanist" panose="020B0A04040200000203" charset="0"/>
              <a:ea typeface="Urbanist" panose="020B0A04040200000203" charset="0"/>
              <a:cs typeface="Urbanist" panose="020B0A04040200000203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D3007E-5C77-A514-FBC5-D778CC65DF06}"/>
              </a:ext>
            </a:extLst>
          </p:cNvPr>
          <p:cNvSpPr txBox="1"/>
          <p:nvPr/>
        </p:nvSpPr>
        <p:spPr>
          <a:xfrm>
            <a:off x="-72802" y="2417861"/>
            <a:ext cx="974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years</a:t>
            </a:r>
            <a:endParaRPr lang="en-ZA" dirty="0"/>
          </a:p>
        </p:txBody>
      </p:sp>
      <p:sp>
        <p:nvSpPr>
          <p:cNvPr id="61" name="Google Shape;1236;p53">
            <a:extLst>
              <a:ext uri="{FF2B5EF4-FFF2-40B4-BE49-F238E27FC236}">
                <a16:creationId xmlns:a16="http://schemas.microsoft.com/office/drawing/2014/main" id="{DDB3FF84-4A2F-0E63-D639-1E77571F0BE9}"/>
              </a:ext>
            </a:extLst>
          </p:cNvPr>
          <p:cNvSpPr/>
          <p:nvPr/>
        </p:nvSpPr>
        <p:spPr>
          <a:xfrm rot="18900000">
            <a:off x="4136168" y="2677318"/>
            <a:ext cx="148068" cy="148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236;p53">
            <a:extLst>
              <a:ext uri="{FF2B5EF4-FFF2-40B4-BE49-F238E27FC236}">
                <a16:creationId xmlns:a16="http://schemas.microsoft.com/office/drawing/2014/main" id="{B0E93102-5CB2-ECFA-DB7A-46571EE4253C}"/>
              </a:ext>
            </a:extLst>
          </p:cNvPr>
          <p:cNvSpPr/>
          <p:nvPr/>
        </p:nvSpPr>
        <p:spPr>
          <a:xfrm rot="18900000">
            <a:off x="7392309" y="2676240"/>
            <a:ext cx="148068" cy="148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2FBFCF-B934-75CF-B3DB-3859E6E3CC09}"/>
              </a:ext>
            </a:extLst>
          </p:cNvPr>
          <p:cNvCxnSpPr>
            <a:cxnSpLocks/>
          </p:cNvCxnSpPr>
          <p:nvPr/>
        </p:nvCxnSpPr>
        <p:spPr>
          <a:xfrm>
            <a:off x="4207637" y="2346450"/>
            <a:ext cx="0" cy="45059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5A08697-DE15-A7FB-B509-9D2CDC4F250F}"/>
              </a:ext>
            </a:extLst>
          </p:cNvPr>
          <p:cNvCxnSpPr>
            <a:cxnSpLocks/>
          </p:cNvCxnSpPr>
          <p:nvPr/>
        </p:nvCxnSpPr>
        <p:spPr>
          <a:xfrm>
            <a:off x="7466343" y="2334804"/>
            <a:ext cx="0" cy="45059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3E77D32-BB10-0961-8591-E2778F075705}"/>
              </a:ext>
            </a:extLst>
          </p:cNvPr>
          <p:cNvSpPr txBox="1"/>
          <p:nvPr/>
        </p:nvSpPr>
        <p:spPr>
          <a:xfrm>
            <a:off x="4207637" y="2861689"/>
            <a:ext cx="1138869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D1BAFFE-B7E2-802A-3467-3A47A67AC032}"/>
              </a:ext>
            </a:extLst>
          </p:cNvPr>
          <p:cNvSpPr txBox="1"/>
          <p:nvPr/>
        </p:nvSpPr>
        <p:spPr>
          <a:xfrm>
            <a:off x="5335328" y="2854974"/>
            <a:ext cx="2131011" cy="31449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</a:t>
            </a: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4EAA561-525A-55B6-C195-875F2341F667}"/>
              </a:ext>
            </a:extLst>
          </p:cNvPr>
          <p:cNvSpPr txBox="1"/>
          <p:nvPr/>
        </p:nvSpPr>
        <p:spPr>
          <a:xfrm>
            <a:off x="7466340" y="2863090"/>
            <a:ext cx="167766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f2f</a:t>
            </a:r>
            <a:endParaRPr lang="en-Z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AC3D1CA-E206-F8A9-75AD-7C10516A6C56}"/>
              </a:ext>
            </a:extLst>
          </p:cNvPr>
          <p:cNvSpPr txBox="1"/>
          <p:nvPr/>
        </p:nvSpPr>
        <p:spPr>
          <a:xfrm>
            <a:off x="5320804" y="3328542"/>
            <a:ext cx="3823192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50/50</a:t>
            </a:r>
          </a:p>
          <a:p>
            <a:pPr algn="ct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MCQ/discussion</a:t>
            </a:r>
            <a:endParaRPr lang="en-Z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D59B0BE-79F4-7AFA-946E-A77572D9E48D}"/>
              </a:ext>
            </a:extLst>
          </p:cNvPr>
          <p:cNvSpPr txBox="1"/>
          <p:nvPr/>
        </p:nvSpPr>
        <p:spPr>
          <a:xfrm>
            <a:off x="4202037" y="3333600"/>
            <a:ext cx="1131962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</a:p>
          <a:p>
            <a:pPr algn="ctr"/>
            <a:r>
              <a:rPr lang="en-GB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MCQ</a:t>
            </a:r>
            <a:endParaRPr lang="en-ZA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85" grpId="0" animBg="1"/>
      <p:bldP spid="84" grpId="0" animBg="1"/>
      <p:bldP spid="90" grpId="0" animBg="1"/>
      <p:bldP spid="61" grpId="0" animBg="1"/>
      <p:bldP spid="62" grpId="0" animBg="1"/>
      <p:bldP spid="81" grpId="0" animBg="1"/>
      <p:bldP spid="82" grpId="0" animBg="1"/>
      <p:bldP spid="83" grpId="0" animBg="1"/>
      <p:bldP spid="86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6"/>
          <p:cNvSpPr txBox="1">
            <a:spLocks noGrp="1"/>
          </p:cNvSpPr>
          <p:nvPr>
            <p:ph type="title"/>
          </p:nvPr>
        </p:nvSpPr>
        <p:spPr>
          <a:xfrm>
            <a:off x="2380200" y="2296900"/>
            <a:ext cx="4383600" cy="16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Method: </a:t>
            </a:r>
            <a:br>
              <a:rPr lang="en-ZA" dirty="0"/>
            </a:br>
            <a:r>
              <a:rPr lang="en-ZA" dirty="0"/>
              <a:t>Basic approach</a:t>
            </a:r>
            <a:endParaRPr dirty="0"/>
          </a:p>
        </p:txBody>
      </p:sp>
      <p:sp>
        <p:nvSpPr>
          <p:cNvPr id="492" name="Google Shape;492;p36"/>
          <p:cNvSpPr txBox="1">
            <a:spLocks noGrp="1"/>
          </p:cNvSpPr>
          <p:nvPr>
            <p:ph type="title" idx="2"/>
          </p:nvPr>
        </p:nvSpPr>
        <p:spPr>
          <a:xfrm>
            <a:off x="3767938" y="1228575"/>
            <a:ext cx="1474500" cy="8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98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67FBCC92-7051-F987-9A38-E02FE705C7E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9714142"/>
              </p:ext>
            </p:extLst>
          </p:nvPr>
        </p:nvGraphicFramePr>
        <p:xfrm>
          <a:off x="406400" y="-516466"/>
          <a:ext cx="8492067" cy="587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29665AF4-BC55-2F24-06BA-7C5682AC30A2}"/>
              </a:ext>
            </a:extLst>
          </p:cNvPr>
          <p:cNvSpPr/>
          <p:nvPr/>
        </p:nvSpPr>
        <p:spPr>
          <a:xfrm>
            <a:off x="4546599" y="2332663"/>
            <a:ext cx="578840" cy="47817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15EA0-E2B9-CB47-2704-F51E444EA486}"/>
              </a:ext>
            </a:extLst>
          </p:cNvPr>
          <p:cNvSpPr txBox="1"/>
          <p:nvPr/>
        </p:nvSpPr>
        <p:spPr>
          <a:xfrm>
            <a:off x="948266" y="447024"/>
            <a:ext cx="3598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how?</a:t>
            </a:r>
            <a:endParaRPr lang="en-ZA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133554-850E-F74F-9022-CEAD8E16C254}"/>
              </a:ext>
            </a:extLst>
          </p:cNvPr>
          <p:cNvSpPr/>
          <p:nvPr/>
        </p:nvSpPr>
        <p:spPr>
          <a:xfrm>
            <a:off x="762000" y="508000"/>
            <a:ext cx="7933267" cy="1402277"/>
          </a:xfrm>
          <a:prstGeom prst="roundRect">
            <a:avLst/>
          </a:prstGeom>
          <a:solidFill>
            <a:srgbClr val="F1D1C8">
              <a:alpha val="6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Content Placeholder"/>
          <p:cNvSpPr>
            <a:spLocks noGrp="1"/>
          </p:cNvSpPr>
          <p:nvPr>
            <p:ph idx="4294967295"/>
          </p:nvPr>
        </p:nvSpPr>
        <p:spPr>
          <a:xfrm>
            <a:off x="720000" y="445024"/>
            <a:ext cx="8424000" cy="4431775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" sz="8000" dirty="0"/>
              <a:t>1</a:t>
            </a:r>
          </a:p>
          <a:p>
            <a:pPr indent="0">
              <a:buNone/>
            </a:pPr>
            <a:endParaRPr lang="en" sz="8000" dirty="0"/>
          </a:p>
          <a:p>
            <a:pPr indent="0">
              <a:buNone/>
            </a:pPr>
            <a:r>
              <a:rPr lang="en" sz="8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03957-FB09-1B77-AF10-7F4E5E9B8CCB}"/>
              </a:ext>
            </a:extLst>
          </p:cNvPr>
          <p:cNvSpPr txBox="1"/>
          <p:nvPr/>
        </p:nvSpPr>
        <p:spPr>
          <a:xfrm>
            <a:off x="1471083" y="371394"/>
            <a:ext cx="722418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70544D"/>
              </a:solidFill>
              <a:effectLst/>
              <a:uLnTx/>
              <a:uFillTx/>
              <a:latin typeface="Albert Sans"/>
              <a:sym typeface="Albert Sans"/>
            </a:endParaRPr>
          </a:p>
          <a:p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544D"/>
                </a:solidFill>
                <a:effectLst/>
                <a:uLnTx/>
                <a:uFillTx/>
                <a:latin typeface="Albert Sans"/>
                <a:sym typeface="Albert Sans"/>
              </a:rPr>
              <a:t>analyse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544D"/>
                </a:solidFill>
                <a:effectLst/>
                <a:uLnTx/>
                <a:uFillTx/>
                <a:latin typeface="Albert Sans"/>
                <a:sym typeface="Albert Sans"/>
              </a:rPr>
              <a:t> the unconditional distributions of marks for all first, second-, and third-year economics students from 2018 to 2023</a:t>
            </a:r>
            <a:endParaRPr lang="en-ZA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BDB10-D2B7-417F-4797-8895291FA5AF}"/>
              </a:ext>
            </a:extLst>
          </p:cNvPr>
          <p:cNvSpPr txBox="1"/>
          <p:nvPr/>
        </p:nvSpPr>
        <p:spPr>
          <a:xfrm>
            <a:off x="1471084" y="2272773"/>
            <a:ext cx="72241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544D"/>
                </a:solidFill>
                <a:effectLst/>
                <a:uLnTx/>
                <a:uFillTx/>
                <a:latin typeface="Albert Sans"/>
                <a:sym typeface="Albert Sans"/>
              </a:rPr>
              <a:t>conduct a cohort study where we will construct a dataset that tracks all years of the performance of students that completed second and/or third-year economics to control for some specific effects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28810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C298-070D-0194-602C-54B442511B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0338"/>
            <a:ext cx="9096375" cy="573087"/>
          </a:xfrm>
        </p:spPr>
        <p:txBody>
          <a:bodyPr>
            <a:normAutofit fontScale="90000"/>
          </a:bodyPr>
          <a:lstStyle/>
          <a:p>
            <a:r>
              <a:rPr lang="en-ZA" sz="2700" dirty="0"/>
              <a:t>Comparing frequency densities/distributions: basic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DC763-CFAA-FCB6-7C45-91D402D8F3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41363"/>
            <a:ext cx="3352800" cy="4402137"/>
          </a:xfrm>
        </p:spPr>
        <p:txBody>
          <a:bodyPr>
            <a:normAutofit/>
          </a:bodyPr>
          <a:lstStyle/>
          <a:p>
            <a:pPr marL="152400" indent="0">
              <a:lnSpc>
                <a:spcPct val="100000"/>
              </a:lnSpc>
              <a:buNone/>
            </a:pPr>
            <a:r>
              <a:rPr lang="en-ZA" sz="2100" dirty="0"/>
              <a:t>Comparing distributions is not trivial</a:t>
            </a:r>
          </a:p>
          <a:p>
            <a:pPr marL="541338" lvl="1" indent="-269875"/>
            <a:r>
              <a:rPr lang="en-ZA" sz="1600" dirty="0"/>
              <a:t>Natural annual variation, Irregular distributions</a:t>
            </a:r>
          </a:p>
          <a:p>
            <a:pPr marL="541338" lvl="1" indent="-269875"/>
            <a:r>
              <a:rPr lang="en-ZA" sz="1600" dirty="0"/>
              <a:t>Detailed graphs are difficult to read/interpret</a:t>
            </a:r>
          </a:p>
          <a:p>
            <a:pPr marL="152400" indent="0">
              <a:buNone/>
            </a:pPr>
            <a:r>
              <a:rPr lang="en-ZA" sz="2000" dirty="0"/>
              <a:t>Simple example usings simulated beta distributions</a:t>
            </a:r>
          </a:p>
          <a:p>
            <a:pPr marL="541338" lvl="1" indent="-269875">
              <a:tabLst>
                <a:tab pos="541338" algn="l"/>
              </a:tabLst>
            </a:pPr>
            <a:r>
              <a:rPr lang="en-ZA" sz="1600" dirty="0"/>
              <a:t>Much smoother, simpler than real world data</a:t>
            </a:r>
          </a:p>
          <a:p>
            <a:pPr marL="152400" indent="0">
              <a:buNone/>
            </a:pPr>
            <a:r>
              <a:rPr lang="en-ZA" sz="2000" dirty="0"/>
              <a:t>We currently focus on densities relative to the base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1" y="741550"/>
            <a:ext cx="2787401" cy="2090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741550"/>
            <a:ext cx="2787401" cy="2090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425"/>
            <a:ext cx="2787401" cy="2090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2892425"/>
            <a:ext cx="2787401" cy="20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C298-070D-0194-602C-54B442511B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4963"/>
            <a:ext cx="9144000" cy="573087"/>
          </a:xfrm>
        </p:spPr>
        <p:txBody>
          <a:bodyPr>
            <a:normAutofit fontScale="90000"/>
          </a:bodyPr>
          <a:lstStyle/>
          <a:p>
            <a:r>
              <a:rPr lang="en-ZA" sz="2700" dirty="0"/>
              <a:t>Comparing frequency densities/distributions: basic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DC763-CFAA-FCB6-7C45-91D402D8F3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876300"/>
            <a:ext cx="4572001" cy="4267200"/>
          </a:xfrm>
        </p:spPr>
        <p:txBody>
          <a:bodyPr>
            <a:normAutofit/>
          </a:bodyPr>
          <a:lstStyle/>
          <a:p>
            <a:pPr marL="152400" indent="0">
              <a:lnSpc>
                <a:spcPct val="110000"/>
              </a:lnSpc>
              <a:buNone/>
            </a:pPr>
            <a:r>
              <a:rPr lang="en-ZA" sz="1600" dirty="0"/>
              <a:t>We propose a simple summary measure that uses the </a:t>
            </a:r>
            <a:r>
              <a:rPr lang="en-ZA" sz="1600" b="1" dirty="0"/>
              <a:t>difference in densities</a:t>
            </a:r>
            <a:r>
              <a:rPr lang="en-ZA" sz="1600" dirty="0"/>
              <a:t>, specific to the education environment:</a:t>
            </a:r>
          </a:p>
          <a:p>
            <a:pPr lvl="1">
              <a:lnSpc>
                <a:spcPct val="110000"/>
              </a:lnSpc>
            </a:pPr>
            <a:r>
              <a:rPr lang="en-ZA" sz="1400" dirty="0">
                <a:solidFill>
                  <a:srgbClr val="006600"/>
                </a:solidFill>
              </a:rPr>
              <a:t>Fewer student that fail is good</a:t>
            </a:r>
          </a:p>
          <a:p>
            <a:pPr lvl="1">
              <a:lnSpc>
                <a:spcPct val="110000"/>
              </a:lnSpc>
            </a:pPr>
            <a:r>
              <a:rPr lang="en-ZA" sz="1400" dirty="0">
                <a:solidFill>
                  <a:srgbClr val="C00000"/>
                </a:solidFill>
              </a:rPr>
              <a:t>Fewer students that pass is bad</a:t>
            </a:r>
          </a:p>
          <a:p>
            <a:pPr lvl="1">
              <a:lnSpc>
                <a:spcPct val="110000"/>
              </a:lnSpc>
            </a:pPr>
            <a:r>
              <a:rPr lang="en-ZA" sz="1400" dirty="0">
                <a:solidFill>
                  <a:srgbClr val="006600"/>
                </a:solidFill>
              </a:rPr>
              <a:t>More students that obtain high marks is good</a:t>
            </a:r>
          </a:p>
          <a:p>
            <a:pPr marL="152400" indent="0">
              <a:lnSpc>
                <a:spcPct val="110000"/>
              </a:lnSpc>
              <a:buNone/>
            </a:pPr>
            <a:r>
              <a:rPr lang="en-ZA" sz="1600" dirty="0"/>
              <a:t>We compute a simple </a:t>
            </a:r>
            <a:r>
              <a:rPr lang="en-ZA" sz="1600" b="1" dirty="0"/>
              <a:t>single measure </a:t>
            </a:r>
            <a:r>
              <a:rPr lang="en-ZA" sz="1600" dirty="0"/>
              <a:t>for each density </a:t>
            </a:r>
            <a:r>
              <a:rPr lang="en-ZA" sz="1600" b="1" dirty="0"/>
              <a:t>relative to the base year </a:t>
            </a:r>
            <a:r>
              <a:rPr lang="en-ZA" sz="1600" dirty="0"/>
              <a:t>as follows:</a:t>
            </a:r>
          </a:p>
          <a:p>
            <a:pPr marL="342900" lvl="1" indent="0">
              <a:lnSpc>
                <a:spcPct val="110000"/>
              </a:lnSpc>
              <a:buNone/>
            </a:pPr>
            <a:r>
              <a:rPr lang="en-ZA" sz="1400" dirty="0">
                <a:solidFill>
                  <a:srgbClr val="006600"/>
                </a:solidFill>
              </a:rPr>
              <a:t>Area below 0 for marks &lt; 50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ZA" sz="1400" dirty="0">
                <a:solidFill>
                  <a:srgbClr val="C00000"/>
                </a:solidFill>
              </a:rPr>
              <a:t>Area above 0 for marks &lt; 50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ZA" sz="1400" dirty="0">
                <a:solidFill>
                  <a:srgbClr val="C00000"/>
                </a:solidFill>
              </a:rPr>
              <a:t>Area below 0 for marks &gt; 50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+"/>
            </a:pPr>
            <a:r>
              <a:rPr lang="en-ZA" sz="1400" dirty="0">
                <a:solidFill>
                  <a:srgbClr val="006600"/>
                </a:solidFill>
              </a:rPr>
              <a:t>Area above 0 for marks &gt; 50</a:t>
            </a:r>
          </a:p>
          <a:p>
            <a:pPr marL="152400" indent="0">
              <a:lnSpc>
                <a:spcPct val="110000"/>
              </a:lnSpc>
              <a:buNone/>
            </a:pPr>
            <a:r>
              <a:rPr lang="en-ZA" sz="1600" dirty="0"/>
              <a:t>One could easily construct a more nuanced weighting scheme, so we would value ideas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292317"/>
            <a:ext cx="4139954" cy="31049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18C696-A0E3-B62B-40CD-3971E7F000B5}"/>
              </a:ext>
            </a:extLst>
          </p:cNvPr>
          <p:cNvSpPr txBox="1"/>
          <p:nvPr/>
        </p:nvSpPr>
        <p:spPr>
          <a:xfrm>
            <a:off x="5822950" y="2748116"/>
            <a:ext cx="9461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ZA" sz="1350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Fewer students failed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AEC36-7C4E-6EFC-1A04-69E565E9C3FA}"/>
              </a:ext>
            </a:extLst>
          </p:cNvPr>
          <p:cNvSpPr txBox="1"/>
          <p:nvPr/>
        </p:nvSpPr>
        <p:spPr>
          <a:xfrm>
            <a:off x="7181850" y="1753279"/>
            <a:ext cx="94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ZA" sz="1350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More  students obtained high marks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6C582-D4AA-D8A0-98D1-D1140A378D1A}"/>
              </a:ext>
            </a:extLst>
          </p:cNvPr>
          <p:cNvSpPr txBox="1"/>
          <p:nvPr/>
        </p:nvSpPr>
        <p:spPr>
          <a:xfrm>
            <a:off x="6978649" y="2960950"/>
            <a:ext cx="110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ZA" sz="1350" kern="1200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Fewer students with low passes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769A44-0B22-F297-FAF4-92696222A45B}"/>
              </a:ext>
            </a:extLst>
          </p:cNvPr>
          <p:cNvCxnSpPr>
            <a:cxnSpLocks/>
          </p:cNvCxnSpPr>
          <p:nvPr/>
        </p:nvCxnSpPr>
        <p:spPr>
          <a:xfrm flipH="1" flipV="1">
            <a:off x="6915027" y="2990451"/>
            <a:ext cx="33655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C298-070D-0194-602C-54B442511B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4020"/>
            <a:ext cx="9144000" cy="573088"/>
          </a:xfrm>
        </p:spPr>
        <p:txBody>
          <a:bodyPr>
            <a:normAutofit fontScale="90000"/>
          </a:bodyPr>
          <a:lstStyle/>
          <a:p>
            <a:r>
              <a:rPr lang="en-ZA" sz="2700" dirty="0"/>
              <a:t>Comparing frequency densities/distributions: basic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1DC763-CFAA-FCB6-7C45-91D402D8F30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-1" y="882650"/>
                <a:ext cx="4139953" cy="42608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ZA" sz="1800" dirty="0"/>
                  <a:t>Formal details:</a:t>
                </a:r>
              </a:p>
              <a:p>
                <a:pPr>
                  <a:lnSpc>
                    <a:spcPct val="100000"/>
                  </a:lnSpc>
                </a:pPr>
                <a:r>
                  <a:rPr lang="en-ZA" sz="1800" dirty="0"/>
                  <a:t>We compute an </a:t>
                </a:r>
                <a:r>
                  <a:rPr lang="en-ZA" sz="1800" dirty="0" err="1"/>
                  <a:t>Epanechnikov</a:t>
                </a:r>
                <a:r>
                  <a:rPr lang="en-ZA" sz="1800" dirty="0"/>
                  <a:t> kernel density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ZA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ZA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ZA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ZA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A" sz="1800" dirty="0"/>
                  <a:t> for each year </a:t>
                </a:r>
                <a14:m>
                  <m:oMath xmlns:m="http://schemas.openxmlformats.org/officeDocument/2006/math">
                    <m:r>
                      <a:rPr lang="en-ZA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ZA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sz="1800" dirty="0"/>
                  <a:t>at a range of marks </a:t>
                </a:r>
                <a14:m>
                  <m:oMath xmlns:m="http://schemas.openxmlformats.org/officeDocument/2006/math">
                    <m:r>
                      <a:rPr lang="en-ZA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ZA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ZA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sz="1800" i="1">
                            <a:latin typeface="Cambria Math" panose="02040503050406030204" pitchFamily="18" charset="0"/>
                          </a:rPr>
                          <m:t>0,100</m:t>
                        </m:r>
                      </m:e>
                    </m:d>
                  </m:oMath>
                </a14:m>
                <a:endParaRPr lang="en-ZA" sz="1800" dirty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endParaRPr lang="en-ZA" dirty="0"/>
              </a:p>
              <a:p>
                <a:pPr>
                  <a:lnSpc>
                    <a:spcPct val="100000"/>
                  </a:lnSpc>
                </a:pPr>
                <a:r>
                  <a:rPr lang="en-ZA" sz="1800" dirty="0"/>
                  <a:t>Then we construct the difference in estimated densities from the base year:</a:t>
                </a:r>
              </a:p>
              <a:p>
                <a:pPr>
                  <a:lnSpc>
                    <a:spcPct val="100000"/>
                  </a:lnSpc>
                </a:pPr>
                <a:endParaRPr lang="en-ZA" sz="1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ZA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ZA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ZA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ZA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ZA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ZA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ZA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ZA" sz="18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d>
                        <m:dPr>
                          <m:ctrlPr>
                            <a:rPr lang="en-ZA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ZA" sz="1600" dirty="0"/>
              </a:p>
              <a:p>
                <a:pPr>
                  <a:lnSpc>
                    <a:spcPct val="100000"/>
                  </a:lnSpc>
                </a:pPr>
                <a:endParaRPr lang="en-ZA" sz="1600" dirty="0"/>
              </a:p>
              <a:p>
                <a:pPr>
                  <a:lnSpc>
                    <a:spcPct val="100000"/>
                  </a:lnSpc>
                </a:pPr>
                <a:r>
                  <a:rPr lang="en-ZA" sz="1800" b="1" dirty="0"/>
                  <a:t>Improvement measure</a:t>
                </a:r>
                <a:r>
                  <a:rPr lang="en-ZA" sz="18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ZA" sz="1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ZA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ZA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ZA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ZA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ZA" sz="1800" i="1">
                              <a:latin typeface="Cambria Math" panose="02040503050406030204" pitchFamily="18" charset="0"/>
                            </a:rPr>
                            <m:t>≥50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ZA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ZA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ZA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ZA" sz="18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ZA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ZA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ZA" sz="1800" i="1">
                              <a:latin typeface="Cambria Math" panose="02040503050406030204" pitchFamily="18" charset="0"/>
                            </a:rPr>
                            <m:t>&lt;50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ZA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ZA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ZA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ZA" sz="1600" dirty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endParaRPr lang="en-Z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1DC763-CFAA-FCB6-7C45-91D402D8F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-1" y="882650"/>
                <a:ext cx="4139953" cy="4260850"/>
              </a:xfrm>
              <a:blipFill>
                <a:blip r:embed="rId3"/>
                <a:stretch>
                  <a:fillRect l="-1325" t="-429" r="-250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119431"/>
            <a:ext cx="4139954" cy="31049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18C696-A0E3-B62B-40CD-3971E7F000B5}"/>
              </a:ext>
            </a:extLst>
          </p:cNvPr>
          <p:cNvSpPr txBox="1"/>
          <p:nvPr/>
        </p:nvSpPr>
        <p:spPr>
          <a:xfrm>
            <a:off x="5822950" y="2671913"/>
            <a:ext cx="9461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ZA" sz="1350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Fewer students failed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AEC36-7C4E-6EFC-1A04-69E565E9C3FA}"/>
              </a:ext>
            </a:extLst>
          </p:cNvPr>
          <p:cNvSpPr txBox="1"/>
          <p:nvPr/>
        </p:nvSpPr>
        <p:spPr>
          <a:xfrm>
            <a:off x="7181850" y="1694010"/>
            <a:ext cx="94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ZA" sz="1350" kern="1200" dirty="0">
                <a:solidFill>
                  <a:srgbClr val="006600"/>
                </a:solidFill>
                <a:latin typeface="Calibri" panose="020F0502020204030204"/>
                <a:ea typeface="+mn-ea"/>
                <a:cs typeface="+mn-cs"/>
              </a:rPr>
              <a:t>More  students obtained high marks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6C582-D4AA-D8A0-98D1-D1140A378D1A}"/>
              </a:ext>
            </a:extLst>
          </p:cNvPr>
          <p:cNvSpPr txBox="1"/>
          <p:nvPr/>
        </p:nvSpPr>
        <p:spPr>
          <a:xfrm>
            <a:off x="6978649" y="2927082"/>
            <a:ext cx="110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ZA" sz="1350" kern="1200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Fewer students with low passes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769A44-0B22-F297-FAF4-92696222A45B}"/>
              </a:ext>
            </a:extLst>
          </p:cNvPr>
          <p:cNvCxnSpPr>
            <a:cxnSpLocks/>
          </p:cNvCxnSpPr>
          <p:nvPr/>
        </p:nvCxnSpPr>
        <p:spPr>
          <a:xfrm flipH="1" flipV="1">
            <a:off x="6921501" y="2844800"/>
            <a:ext cx="33655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5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5D372E-87E3-3146-7F75-9A43E625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9066" y="-252930"/>
            <a:ext cx="7145867" cy="594220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F7264A-3FB8-8DF6-0066-AF73FFBCE1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43799" y="4457701"/>
            <a:ext cx="1600201" cy="6858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88528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6"/>
          <p:cNvSpPr txBox="1">
            <a:spLocks noGrp="1"/>
          </p:cNvSpPr>
          <p:nvPr>
            <p:ph type="title"/>
          </p:nvPr>
        </p:nvSpPr>
        <p:spPr>
          <a:xfrm>
            <a:off x="2380200" y="2296900"/>
            <a:ext cx="4383600" cy="16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Results</a:t>
            </a:r>
            <a:endParaRPr dirty="0"/>
          </a:p>
        </p:txBody>
      </p:sp>
      <p:sp>
        <p:nvSpPr>
          <p:cNvPr id="492" name="Google Shape;492;p36"/>
          <p:cNvSpPr txBox="1">
            <a:spLocks noGrp="1"/>
          </p:cNvSpPr>
          <p:nvPr>
            <p:ph type="title" idx="2"/>
          </p:nvPr>
        </p:nvSpPr>
        <p:spPr>
          <a:xfrm>
            <a:off x="3767938" y="1228575"/>
            <a:ext cx="1474500" cy="8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3511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270F-61E0-47EF-AE53-4DEBB4EC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772125"/>
            <a:ext cx="5475908" cy="1180500"/>
          </a:xfrm>
        </p:spPr>
        <p:txBody>
          <a:bodyPr/>
          <a:lstStyle/>
          <a:p>
            <a:r>
              <a:rPr lang="en-US" sz="6600" dirty="0"/>
              <a:t>1</a:t>
            </a:r>
            <a:r>
              <a:rPr lang="en-US" sz="6600" baseline="30000" dirty="0"/>
              <a:t>st</a:t>
            </a:r>
            <a:r>
              <a:rPr lang="en-US" sz="6600" dirty="0"/>
              <a:t> year results</a:t>
            </a:r>
            <a:endParaRPr lang="en-ZA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E32D8-E73B-5AE5-7ED7-041734A3B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4744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C298-070D-0194-602C-54B442511B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445"/>
            <a:ext cx="7886700" cy="550863"/>
          </a:xfrm>
        </p:spPr>
        <p:txBody>
          <a:bodyPr>
            <a:normAutofit fontScale="90000"/>
          </a:bodyPr>
          <a:lstStyle/>
          <a:p>
            <a:pPr algn="l"/>
            <a:r>
              <a:rPr lang="en" sz="5400" dirty="0"/>
              <a:t>1</a:t>
            </a:r>
            <a:r>
              <a:rPr lang="en" sz="5400" baseline="30000" dirty="0"/>
              <a:t>st</a:t>
            </a:r>
            <a:r>
              <a:rPr lang="en" sz="5400" dirty="0"/>
              <a:t> </a:t>
            </a:r>
            <a:r>
              <a:rPr lang="en-ZA" sz="3600" dirty="0"/>
              <a:t>year results</a:t>
            </a:r>
            <a:endParaRPr lang="en-ZA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DC763-CFAA-FCB6-7C45-91D402D8F3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48" y="891381"/>
            <a:ext cx="2590800" cy="1955800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b="1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 (micro)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0.015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b="1" kern="1200" dirty="0">
                <a:solidFill>
                  <a:schemeClr val="accent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0.177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- 0.072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- 0.209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- 0.013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1" y="741949"/>
            <a:ext cx="2787401" cy="208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741949"/>
            <a:ext cx="2787401" cy="2089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4"/>
            <a:ext cx="2787401" cy="208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2892824"/>
            <a:ext cx="2787401" cy="208975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06AC98-5AC5-E978-D1BA-50E710C43CE5}"/>
              </a:ext>
            </a:extLst>
          </p:cNvPr>
          <p:cNvSpPr txBox="1">
            <a:spLocks/>
          </p:cNvSpPr>
          <p:nvPr/>
        </p:nvSpPr>
        <p:spPr>
          <a:xfrm>
            <a:off x="412748" y="3026777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Second Semester (macro)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2019  </a:t>
            </a: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  <a:sym typeface="Albert Sans"/>
              </a:rPr>
              <a:t>Improvement</a:t>
            </a: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 = 0.189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accent1">
                    <a:lumMod val="75000"/>
                  </a:schemeClr>
                </a:solidFill>
                <a:latin typeface="Albert Sans" charset="0"/>
              </a:rPr>
              <a:t>2020  Improvement = 0.060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2021  Improvement = - 0.341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2022  Improvement = - 0.144</a:t>
            </a:r>
          </a:p>
        </p:txBody>
      </p:sp>
    </p:spTree>
    <p:extLst>
      <p:ext uri="{BB962C8B-B14F-4D97-AF65-F5344CB8AC3E}">
        <p14:creationId xmlns:p14="http://schemas.microsoft.com/office/powerpoint/2010/main" val="3948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741949"/>
            <a:ext cx="2787401" cy="208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741949"/>
            <a:ext cx="2787401" cy="2089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4"/>
            <a:ext cx="2787401" cy="208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2892824"/>
            <a:ext cx="2787401" cy="208975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CC252C-0481-B65F-5FA6-576E2E94621E}"/>
              </a:ext>
            </a:extLst>
          </p:cNvPr>
          <p:cNvSpPr txBox="1">
            <a:spLocks/>
          </p:cNvSpPr>
          <p:nvPr/>
        </p:nvSpPr>
        <p:spPr>
          <a:xfrm>
            <a:off x="412748" y="891381"/>
            <a:ext cx="2590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 (micro)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0.015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0.177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- 0.072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- 0.209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- 0.013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409513-80A8-02DE-5D82-8D9933C14F71}"/>
              </a:ext>
            </a:extLst>
          </p:cNvPr>
          <p:cNvSpPr txBox="1">
            <a:spLocks/>
          </p:cNvSpPr>
          <p:nvPr/>
        </p:nvSpPr>
        <p:spPr>
          <a:xfrm>
            <a:off x="412748" y="3026777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Second Semester (macro)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rgbClr val="0070C0"/>
                </a:solidFill>
                <a:latin typeface="Albert Sans" charset="0"/>
              </a:rPr>
              <a:t>2019  </a:t>
            </a:r>
            <a:r>
              <a:rPr lang="en-ZA" sz="1350" b="1" dirty="0">
                <a:solidFill>
                  <a:srgbClr val="0070C0"/>
                </a:solidFill>
                <a:latin typeface="Albert Sans" charset="0"/>
                <a:sym typeface="Albert Sans"/>
              </a:rPr>
              <a:t>Improvement</a:t>
            </a:r>
            <a:r>
              <a:rPr lang="en-ZA" sz="1350" b="1" dirty="0">
                <a:solidFill>
                  <a:srgbClr val="0070C0"/>
                </a:solidFill>
                <a:latin typeface="Albert Sans" charset="0"/>
              </a:rPr>
              <a:t> = 0.189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2020  Improvement = 0.060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2021  Improvement = - 0.341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2022  Improvement = - 0.144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58EEC5-88F7-8C48-4494-D6367B7E1F98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1</a:t>
            </a:r>
            <a:r>
              <a:rPr lang="en" sz="16300" baseline="30000" dirty="0"/>
              <a:t>st</a:t>
            </a:r>
            <a:r>
              <a:rPr lang="en" sz="128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331433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741948"/>
            <a:ext cx="2787401" cy="208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741948"/>
            <a:ext cx="2787401" cy="2089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3"/>
            <a:ext cx="2787401" cy="208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2892823"/>
            <a:ext cx="2787401" cy="208975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BB30CE-8103-FD3F-C8C5-0BC7C936868B}"/>
              </a:ext>
            </a:extLst>
          </p:cNvPr>
          <p:cNvSpPr txBox="1">
            <a:spLocks/>
          </p:cNvSpPr>
          <p:nvPr/>
        </p:nvSpPr>
        <p:spPr>
          <a:xfrm>
            <a:off x="412748" y="891381"/>
            <a:ext cx="2590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 (micro)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0.015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0.177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- 0.072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- 0.209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- 0.013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AEB768-54BB-56EB-1519-62ECB16B1D71}"/>
              </a:ext>
            </a:extLst>
          </p:cNvPr>
          <p:cNvSpPr txBox="1">
            <a:spLocks/>
          </p:cNvSpPr>
          <p:nvPr/>
        </p:nvSpPr>
        <p:spPr>
          <a:xfrm>
            <a:off x="412748" y="3026777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Second Semester (macro)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SzPts val="1200"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  <a:sym typeface="Albert Sans"/>
              </a:rPr>
              <a:t>2019  Improvement = 0.189 </a:t>
            </a:r>
          </a:p>
          <a:p>
            <a:pPr marL="0" indent="0" defTabSz="685800">
              <a:spcBef>
                <a:spcPts val="750"/>
              </a:spcBef>
              <a:buClrTx/>
              <a:buSzPts val="1200"/>
              <a:buNone/>
            </a:pPr>
            <a:r>
              <a:rPr lang="en-ZA" sz="1350" b="1" dirty="0">
                <a:solidFill>
                  <a:srgbClr val="0070C0"/>
                </a:solidFill>
                <a:latin typeface="Albert Sans" charset="0"/>
                <a:sym typeface="Albert Sans"/>
              </a:rPr>
              <a:t>2020  Improvement = 0.060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2021  Improvement = - 0.341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2022  Improvement = - 0.144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EB25F0-09B1-DF32-631C-6815B7421E85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1</a:t>
            </a:r>
            <a:r>
              <a:rPr lang="en" sz="16300" baseline="30000" dirty="0"/>
              <a:t>st</a:t>
            </a:r>
            <a:r>
              <a:rPr lang="en" sz="128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561062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741948"/>
            <a:ext cx="2787401" cy="208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741948"/>
            <a:ext cx="2787401" cy="2089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3"/>
            <a:ext cx="2787401" cy="208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2892823"/>
            <a:ext cx="2787401" cy="208975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505DE1-DFD8-3DAB-3F65-1F97BD314484}"/>
              </a:ext>
            </a:extLst>
          </p:cNvPr>
          <p:cNvSpPr txBox="1">
            <a:spLocks/>
          </p:cNvSpPr>
          <p:nvPr/>
        </p:nvSpPr>
        <p:spPr>
          <a:xfrm>
            <a:off x="412748" y="781445"/>
            <a:ext cx="2787401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 (micro)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0.015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0.177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- 0.072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- 0.209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- 0.013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E41F9C-A153-52BB-C453-625CD3465AC9}"/>
              </a:ext>
            </a:extLst>
          </p:cNvPr>
          <p:cNvSpPr txBox="1">
            <a:spLocks/>
          </p:cNvSpPr>
          <p:nvPr/>
        </p:nvSpPr>
        <p:spPr>
          <a:xfrm>
            <a:off x="412748" y="3026777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Second Semester (macro)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SzPts val="1200"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  <a:sym typeface="Albert Sans"/>
              </a:rPr>
              <a:t>2019  Improvement = 0.189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2020  Improvement = 0.060</a:t>
            </a:r>
          </a:p>
          <a:p>
            <a:pPr marL="0" indent="0" defTabSz="685800">
              <a:lnSpc>
                <a:spcPct val="100000"/>
              </a:lnSpc>
              <a:spcBef>
                <a:spcPts val="750"/>
              </a:spcBef>
              <a:buClrTx/>
              <a:buSzPts val="1200"/>
              <a:buNone/>
            </a:pPr>
            <a:r>
              <a:rPr lang="en-ZA" sz="1350" b="1" dirty="0">
                <a:solidFill>
                  <a:srgbClr val="0070C0"/>
                </a:solidFill>
                <a:latin typeface="Albert Sans" charset="0"/>
                <a:sym typeface="Albert Sans"/>
              </a:rPr>
              <a:t>2021  Improvement = - 0.341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2022  Improvement = - 0.144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2A4783-E3C5-2381-7D37-2C18D9ECC58F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1</a:t>
            </a:r>
            <a:r>
              <a:rPr lang="en" sz="16300" baseline="30000" dirty="0"/>
              <a:t>st</a:t>
            </a:r>
            <a:r>
              <a:rPr lang="en" sz="128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3243101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741948"/>
            <a:ext cx="2787401" cy="208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741948"/>
            <a:ext cx="2787401" cy="2089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3"/>
            <a:ext cx="2787401" cy="208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2892823"/>
            <a:ext cx="2787401" cy="208975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682452-CE87-2A5B-6FA4-D6CBB3360E49}"/>
              </a:ext>
            </a:extLst>
          </p:cNvPr>
          <p:cNvSpPr txBox="1">
            <a:spLocks/>
          </p:cNvSpPr>
          <p:nvPr/>
        </p:nvSpPr>
        <p:spPr>
          <a:xfrm>
            <a:off x="412748" y="891381"/>
            <a:ext cx="2590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 (micro)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0.015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0.177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- 0.072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- 0.209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- 0.013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027CED-F4FF-617A-8042-18615D7DEB28}"/>
              </a:ext>
            </a:extLst>
          </p:cNvPr>
          <p:cNvSpPr txBox="1">
            <a:spLocks/>
          </p:cNvSpPr>
          <p:nvPr/>
        </p:nvSpPr>
        <p:spPr>
          <a:xfrm>
            <a:off x="412748" y="3026777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Second Semester (macro)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SzPts val="1200"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  <a:sym typeface="Albert Sans"/>
              </a:rPr>
              <a:t>2019  Improvement = 0.189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2020  Improvement = 0.060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2021  Improvement = - 0.341</a:t>
            </a:r>
          </a:p>
          <a:p>
            <a:pPr marL="0" indent="0" defTabSz="685800">
              <a:spcBef>
                <a:spcPts val="750"/>
              </a:spcBef>
              <a:buClrTx/>
              <a:buSzPts val="1200"/>
              <a:buNone/>
            </a:pPr>
            <a:r>
              <a:rPr lang="en-ZA" sz="1350" b="1" dirty="0">
                <a:solidFill>
                  <a:srgbClr val="0070C0"/>
                </a:solidFill>
                <a:latin typeface="Albert Sans" charset="0"/>
                <a:sym typeface="Albert Sans"/>
              </a:rPr>
              <a:t>2022  Improvement = - 0.144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F452A8-221D-C50E-9776-A219167ADD9B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1</a:t>
            </a:r>
            <a:r>
              <a:rPr lang="en" sz="16300" baseline="30000" dirty="0"/>
              <a:t>st</a:t>
            </a:r>
            <a:r>
              <a:rPr lang="en" sz="128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66847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741948"/>
            <a:ext cx="2787401" cy="208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741948"/>
            <a:ext cx="2787401" cy="2089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3"/>
            <a:ext cx="2787401" cy="208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2892823"/>
            <a:ext cx="2787401" cy="208975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0B3181-076D-8948-431C-57FA84954934}"/>
              </a:ext>
            </a:extLst>
          </p:cNvPr>
          <p:cNvSpPr txBox="1">
            <a:spLocks/>
          </p:cNvSpPr>
          <p:nvPr/>
        </p:nvSpPr>
        <p:spPr>
          <a:xfrm>
            <a:off x="412748" y="891381"/>
            <a:ext cx="2590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 (micro)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0.015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0.177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- 0.072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accent2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- 0.209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- 0.013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E6BEF1-DD27-CC61-B9E6-C89C416505C5}"/>
              </a:ext>
            </a:extLst>
          </p:cNvPr>
          <p:cNvSpPr txBox="1">
            <a:spLocks/>
          </p:cNvSpPr>
          <p:nvPr/>
        </p:nvSpPr>
        <p:spPr>
          <a:xfrm>
            <a:off x="412748" y="3026777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Second Semester (macro)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SzPts val="1200"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  <a:sym typeface="Albert Sans"/>
              </a:rPr>
              <a:t>2019  Improvement = 0.189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2020  Improvement = 0.060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2021  Improvement = - 0.341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accent2">
                    <a:lumMod val="25000"/>
                  </a:schemeClr>
                </a:solidFill>
                <a:latin typeface="Albert Sans" charset="0"/>
              </a:rPr>
              <a:t>2022  Improvement = - 0.144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D7FAB4-E60C-8BCD-48C4-3DE4EA98B9CD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1</a:t>
            </a:r>
            <a:r>
              <a:rPr lang="en" sz="16300" baseline="30000" dirty="0"/>
              <a:t>st</a:t>
            </a:r>
            <a:r>
              <a:rPr lang="en" sz="128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68406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270F-61E0-47EF-AE53-4DEBB4EC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772125"/>
            <a:ext cx="6263308" cy="1180500"/>
          </a:xfrm>
        </p:spPr>
        <p:txBody>
          <a:bodyPr/>
          <a:lstStyle/>
          <a:p>
            <a:r>
              <a:rPr lang="en-US" sz="6600" dirty="0"/>
              <a:t>2</a:t>
            </a:r>
            <a:r>
              <a:rPr lang="en-US" sz="6600" baseline="30000" dirty="0"/>
              <a:t>nd</a:t>
            </a:r>
            <a:r>
              <a:rPr lang="en-US" sz="6600" dirty="0"/>
              <a:t> year results</a:t>
            </a:r>
            <a:endParaRPr lang="en-ZA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E32D8-E73B-5AE5-7ED7-041734A3B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0895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DC763-CFAA-FCB6-7C45-91D402D8F3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787154"/>
            <a:ext cx="2590800" cy="1955800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b="1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- 0.013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b="1" kern="1200" dirty="0">
                <a:solidFill>
                  <a:schemeClr val="accent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0.765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0.389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- 0.179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- 0.295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741949"/>
            <a:ext cx="2787401" cy="208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741949"/>
            <a:ext cx="2787401" cy="2089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4"/>
            <a:ext cx="2787401" cy="208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2892824"/>
            <a:ext cx="2787401" cy="208975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06AC98-5AC5-E978-D1BA-50E710C43CE5}"/>
              </a:ext>
            </a:extLst>
          </p:cNvPr>
          <p:cNvSpPr txBox="1">
            <a:spLocks/>
          </p:cNvSpPr>
          <p:nvPr/>
        </p:nvSpPr>
        <p:spPr>
          <a:xfrm>
            <a:off x="304800" y="2959800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Second Semester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2019  Improvement = 0.042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accent1">
                    <a:lumMod val="75000"/>
                  </a:schemeClr>
                </a:solidFill>
                <a:latin typeface="Albert Sans" charset="0"/>
              </a:rPr>
              <a:t>2020  Improvement = 0.448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2021  Improvement = - 0.108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2022  Improvement = 0.254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68A583-07FB-6E66-39AD-3B4BA11FCD12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2</a:t>
            </a:r>
            <a:r>
              <a:rPr lang="en" sz="16300" baseline="30000" dirty="0"/>
              <a:t>nd</a:t>
            </a:r>
            <a:r>
              <a:rPr lang="en" sz="163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312218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Stellenbosch University Language Centre">
            <a:extLst>
              <a:ext uri="{FF2B5EF4-FFF2-40B4-BE49-F238E27FC236}">
                <a16:creationId xmlns:a16="http://schemas.microsoft.com/office/drawing/2014/main" id="{26097C52-D5DC-A7BC-1A69-EBAB3060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1815"/>
            <a:ext cx="9220200" cy="64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7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741948"/>
            <a:ext cx="2787401" cy="208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741948"/>
            <a:ext cx="2787401" cy="2089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3"/>
            <a:ext cx="2787401" cy="208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2892823"/>
            <a:ext cx="2787401" cy="208975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165318-E8EB-0AD9-8D9C-2969EBA9F410}"/>
              </a:ext>
            </a:extLst>
          </p:cNvPr>
          <p:cNvSpPr txBox="1">
            <a:spLocks/>
          </p:cNvSpPr>
          <p:nvPr/>
        </p:nvSpPr>
        <p:spPr>
          <a:xfrm>
            <a:off x="304800" y="787154"/>
            <a:ext cx="2590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- 0.013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0.765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0.389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- 0.179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- 0.295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5EA074-889C-A68A-8832-BE017531B453}"/>
              </a:ext>
            </a:extLst>
          </p:cNvPr>
          <p:cNvSpPr txBox="1">
            <a:spLocks/>
          </p:cNvSpPr>
          <p:nvPr/>
        </p:nvSpPr>
        <p:spPr>
          <a:xfrm>
            <a:off x="304800" y="2959800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Second Semester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rgbClr val="0070C0"/>
                </a:solidFill>
                <a:latin typeface="Albert Sans" charset="0"/>
              </a:rPr>
              <a:t>2019  Improvement = 0.042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2020  Improvement = 0.448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2021  Improvement = - 0.108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2022  Improvement = 0.254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1FF918-5F5D-BD66-C940-F0813E165F43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2</a:t>
            </a:r>
            <a:r>
              <a:rPr lang="en" sz="16300" baseline="30000" dirty="0"/>
              <a:t>nd</a:t>
            </a:r>
            <a:r>
              <a:rPr lang="en" sz="163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460761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1" y="741948"/>
            <a:ext cx="2787400" cy="208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741948"/>
            <a:ext cx="2787400" cy="2089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3"/>
            <a:ext cx="2787400" cy="208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2892823"/>
            <a:ext cx="2787400" cy="208975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FFEB19-190C-0173-190F-BF1506EC4E3E}"/>
              </a:ext>
            </a:extLst>
          </p:cNvPr>
          <p:cNvSpPr txBox="1">
            <a:spLocks/>
          </p:cNvSpPr>
          <p:nvPr/>
        </p:nvSpPr>
        <p:spPr>
          <a:xfrm>
            <a:off x="304800" y="787154"/>
            <a:ext cx="2590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- 0.013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0.765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0.389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- 0.179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- 0.295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08A5BA-91E9-91EE-B29F-313E04B71764}"/>
              </a:ext>
            </a:extLst>
          </p:cNvPr>
          <p:cNvSpPr txBox="1">
            <a:spLocks/>
          </p:cNvSpPr>
          <p:nvPr/>
        </p:nvSpPr>
        <p:spPr>
          <a:xfrm>
            <a:off x="304800" y="2959800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Second Semester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2019  Improvement = 0.042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rgbClr val="0070C0"/>
                </a:solidFill>
                <a:latin typeface="Albert Sans" charset="0"/>
              </a:rPr>
              <a:t>2020  Improvement = 0.448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2021  Improvement = - 0.108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2022  Improvement = 0.254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F241FA-B6DE-6169-7051-53881579774E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2</a:t>
            </a:r>
            <a:r>
              <a:rPr lang="en" sz="16300" baseline="30000" dirty="0"/>
              <a:t>nd</a:t>
            </a:r>
            <a:r>
              <a:rPr lang="en" sz="163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373800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1" y="741948"/>
            <a:ext cx="2787400" cy="2089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741948"/>
            <a:ext cx="2787400" cy="2089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4"/>
            <a:ext cx="2787400" cy="2089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2892824"/>
            <a:ext cx="2787400" cy="208975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D5E0D0-D96B-C7E4-6D57-605D4BABA7BE}"/>
              </a:ext>
            </a:extLst>
          </p:cNvPr>
          <p:cNvSpPr txBox="1">
            <a:spLocks/>
          </p:cNvSpPr>
          <p:nvPr/>
        </p:nvSpPr>
        <p:spPr>
          <a:xfrm>
            <a:off x="304800" y="787154"/>
            <a:ext cx="2590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- 0.013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0.765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0.389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- 0.179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- 0.295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EADE58-C395-385F-B7ED-3CCC63D1082F}"/>
              </a:ext>
            </a:extLst>
          </p:cNvPr>
          <p:cNvSpPr txBox="1">
            <a:spLocks/>
          </p:cNvSpPr>
          <p:nvPr/>
        </p:nvSpPr>
        <p:spPr>
          <a:xfrm>
            <a:off x="304800" y="2959800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Second Semester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2019  Improvement = 0.042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2020  Improvement = 0.448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rgbClr val="0070C0"/>
                </a:solidFill>
                <a:latin typeface="Albert Sans" charset="0"/>
              </a:rPr>
              <a:t>2021  Improvement = - 0.108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2022  Improvement = 0.254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6DD462-C1FD-A6DB-B25A-212E061BE581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2</a:t>
            </a:r>
            <a:r>
              <a:rPr lang="en" sz="16300" baseline="30000" dirty="0"/>
              <a:t>nd</a:t>
            </a:r>
            <a:r>
              <a:rPr lang="en" sz="163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2156739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1" y="741948"/>
            <a:ext cx="2787399" cy="2089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741948"/>
            <a:ext cx="2787399" cy="2089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4"/>
            <a:ext cx="2787399" cy="2089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2892824"/>
            <a:ext cx="2787399" cy="208975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6E6CD6-40B1-AAF3-1E7E-AB2B4FF254BE}"/>
              </a:ext>
            </a:extLst>
          </p:cNvPr>
          <p:cNvSpPr txBox="1">
            <a:spLocks/>
          </p:cNvSpPr>
          <p:nvPr/>
        </p:nvSpPr>
        <p:spPr>
          <a:xfrm>
            <a:off x="304800" y="787154"/>
            <a:ext cx="2590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- 0.013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0.765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0.389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- 0.179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- 0.295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E38070-778B-3E8D-5A76-E949A0033E4F}"/>
              </a:ext>
            </a:extLst>
          </p:cNvPr>
          <p:cNvSpPr txBox="1">
            <a:spLocks/>
          </p:cNvSpPr>
          <p:nvPr/>
        </p:nvSpPr>
        <p:spPr>
          <a:xfrm>
            <a:off x="304800" y="2959800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Second Semester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2019  Improvement = 0.042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2020  Improvement = 0.448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2021  Improvement = - 0.108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rgbClr val="0070C0"/>
                </a:solidFill>
                <a:latin typeface="Albert Sans" charset="0"/>
              </a:rPr>
              <a:t>2022  Improvement = 0.254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5C6DD5-02C4-939D-081D-BBF2885AC267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2</a:t>
            </a:r>
            <a:r>
              <a:rPr lang="en" sz="16300" baseline="30000" dirty="0"/>
              <a:t>nd</a:t>
            </a:r>
            <a:r>
              <a:rPr lang="en" sz="163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3395171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1" y="741948"/>
            <a:ext cx="2787399" cy="2089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741948"/>
            <a:ext cx="2787399" cy="2089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4"/>
            <a:ext cx="2787399" cy="2089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2892824"/>
            <a:ext cx="2787399" cy="208975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F57F27-8C61-78A2-9991-F9FAB103B772}"/>
              </a:ext>
            </a:extLst>
          </p:cNvPr>
          <p:cNvSpPr txBox="1">
            <a:spLocks/>
          </p:cNvSpPr>
          <p:nvPr/>
        </p:nvSpPr>
        <p:spPr>
          <a:xfrm>
            <a:off x="304800" y="787154"/>
            <a:ext cx="2590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- 0.013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0.765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0.389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tx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- 0.179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- 0.295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82A328-2AF0-DE0D-5240-D3BF452F0126}"/>
              </a:ext>
            </a:extLst>
          </p:cNvPr>
          <p:cNvSpPr txBox="1">
            <a:spLocks/>
          </p:cNvSpPr>
          <p:nvPr/>
        </p:nvSpPr>
        <p:spPr>
          <a:xfrm>
            <a:off x="304800" y="2959800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Second Semester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2019  Improvement = 0.042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2020  Improvement = 0.448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2021  Improvement = - 0.108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tx1">
                    <a:lumMod val="75000"/>
                  </a:schemeClr>
                </a:solidFill>
                <a:latin typeface="Albert Sans" charset="0"/>
              </a:rPr>
              <a:t>2022  Improvement = 0.254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2064CA-B4E8-EF54-7C3D-18F5C4AF8560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2</a:t>
            </a:r>
            <a:r>
              <a:rPr lang="en" sz="16300" baseline="30000" dirty="0"/>
              <a:t>nd</a:t>
            </a:r>
            <a:r>
              <a:rPr lang="en" sz="163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2829019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270F-61E0-47EF-AE53-4DEBB4EC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772125"/>
            <a:ext cx="6263308" cy="1180500"/>
          </a:xfrm>
        </p:spPr>
        <p:txBody>
          <a:bodyPr/>
          <a:lstStyle/>
          <a:p>
            <a:r>
              <a:rPr lang="en-US" sz="6600" dirty="0"/>
              <a:t>3</a:t>
            </a:r>
            <a:r>
              <a:rPr lang="en-US" sz="6600" baseline="30000" dirty="0"/>
              <a:t>rd</a:t>
            </a:r>
            <a:r>
              <a:rPr lang="en-US" sz="6600" dirty="0"/>
              <a:t> year results</a:t>
            </a:r>
            <a:endParaRPr lang="en-ZA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E32D8-E73B-5AE5-7ED7-041734A3B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1139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DC763-CFAA-FCB6-7C45-91D402D8F3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749" y="820642"/>
            <a:ext cx="2590800" cy="1955800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b="1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0.390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b="1" kern="1200" dirty="0">
                <a:solidFill>
                  <a:schemeClr val="accent1">
                    <a:lumMod val="7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0.641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0.001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0.004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0.221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741948"/>
            <a:ext cx="2787401" cy="208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741948"/>
            <a:ext cx="2787401" cy="2089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3"/>
            <a:ext cx="2787401" cy="208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2" y="2892823"/>
            <a:ext cx="2787401" cy="208975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06AC98-5AC5-E978-D1BA-50E710C43CE5}"/>
              </a:ext>
            </a:extLst>
          </p:cNvPr>
          <p:cNvSpPr txBox="1">
            <a:spLocks/>
          </p:cNvSpPr>
          <p:nvPr/>
        </p:nvSpPr>
        <p:spPr>
          <a:xfrm>
            <a:off x="412749" y="3026776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Second Semester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2019  Improvement = 0.079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accent1">
                    <a:lumMod val="75000"/>
                  </a:schemeClr>
                </a:solidFill>
                <a:latin typeface="Albert Sans" charset="0"/>
              </a:rPr>
              <a:t>2020  Improvement = 0.051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2021  Improvement = - 0.156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2022  Improvement = - 0.023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BA36A3A-1B59-0E3F-7FD8-8AFFF921E1CA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3</a:t>
            </a:r>
            <a:r>
              <a:rPr lang="en" sz="16300" baseline="30000" dirty="0"/>
              <a:t>rd</a:t>
            </a:r>
            <a:r>
              <a:rPr lang="en" sz="163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4249157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1" y="741948"/>
            <a:ext cx="2787400" cy="208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741948"/>
            <a:ext cx="2787400" cy="2089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3"/>
            <a:ext cx="2787400" cy="208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2892823"/>
            <a:ext cx="2787400" cy="208975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735D9A-469A-AD8C-15BC-5F797A1CB9C4}"/>
              </a:ext>
            </a:extLst>
          </p:cNvPr>
          <p:cNvSpPr txBox="1">
            <a:spLocks/>
          </p:cNvSpPr>
          <p:nvPr/>
        </p:nvSpPr>
        <p:spPr>
          <a:xfrm>
            <a:off x="412749" y="820642"/>
            <a:ext cx="2590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0.390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0.641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0.001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0.004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0.221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87B2A6-ADE4-3C4A-2D47-9D3EF2474601}"/>
              </a:ext>
            </a:extLst>
          </p:cNvPr>
          <p:cNvSpPr txBox="1">
            <a:spLocks/>
          </p:cNvSpPr>
          <p:nvPr/>
        </p:nvSpPr>
        <p:spPr>
          <a:xfrm>
            <a:off x="412749" y="3026776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Second Semester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rgbClr val="0070C0"/>
                </a:solidFill>
                <a:latin typeface="Albert Sans" charset="0"/>
              </a:rPr>
              <a:t>2019  Improvement = 0.079</a:t>
            </a: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2020  Improvement = 0.051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2021  Improvement = - 0.156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2022  Improvement = - 0.023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C08E1B-6B65-B6F0-B623-F2235D131C2E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3</a:t>
            </a:r>
            <a:r>
              <a:rPr lang="en" sz="16300" baseline="30000" dirty="0"/>
              <a:t>rd</a:t>
            </a:r>
            <a:r>
              <a:rPr lang="en" sz="163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752940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1" y="741948"/>
            <a:ext cx="2787400" cy="2089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741948"/>
            <a:ext cx="2787400" cy="2089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4"/>
            <a:ext cx="2787400" cy="2089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2892824"/>
            <a:ext cx="2787400" cy="208975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A573E5-27A3-BA35-E4FA-4619DFE6B406}"/>
              </a:ext>
            </a:extLst>
          </p:cNvPr>
          <p:cNvSpPr txBox="1">
            <a:spLocks/>
          </p:cNvSpPr>
          <p:nvPr/>
        </p:nvSpPr>
        <p:spPr>
          <a:xfrm>
            <a:off x="412749" y="820642"/>
            <a:ext cx="2590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0.390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0.641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0.001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0.004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0.221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F71FF6-7900-8EF3-9B43-919CBDF542E3}"/>
              </a:ext>
            </a:extLst>
          </p:cNvPr>
          <p:cNvSpPr txBox="1">
            <a:spLocks/>
          </p:cNvSpPr>
          <p:nvPr/>
        </p:nvSpPr>
        <p:spPr>
          <a:xfrm>
            <a:off x="412749" y="3026776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Second Semester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2019  Improvement = 0.079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rgbClr val="0070C0"/>
                </a:solidFill>
                <a:latin typeface="Albert Sans" charset="0"/>
              </a:rPr>
              <a:t>2020  Improvement = 0.051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2021  Improvement = - 0.156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2022  Improvement = - 0.023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9D8768-402E-DD0C-A07C-F79B6025B87F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3</a:t>
            </a:r>
            <a:r>
              <a:rPr lang="en" sz="16300" baseline="30000" dirty="0"/>
              <a:t>rd</a:t>
            </a:r>
            <a:r>
              <a:rPr lang="en" sz="163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3104181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1" y="741948"/>
            <a:ext cx="2787399" cy="2089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741948"/>
            <a:ext cx="2787399" cy="2089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0" y="2892824"/>
            <a:ext cx="2787399" cy="2089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2892824"/>
            <a:ext cx="2787399" cy="208975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8A211D-AE95-02E5-E686-1F9FAAB874F1}"/>
              </a:ext>
            </a:extLst>
          </p:cNvPr>
          <p:cNvSpPr txBox="1">
            <a:spLocks/>
          </p:cNvSpPr>
          <p:nvPr/>
        </p:nvSpPr>
        <p:spPr>
          <a:xfrm>
            <a:off x="412749" y="820642"/>
            <a:ext cx="2590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0.390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0.641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0.001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0.004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0.221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EF0D06-2CD6-F0A6-69C2-C86B644553E1}"/>
              </a:ext>
            </a:extLst>
          </p:cNvPr>
          <p:cNvSpPr txBox="1">
            <a:spLocks/>
          </p:cNvSpPr>
          <p:nvPr/>
        </p:nvSpPr>
        <p:spPr>
          <a:xfrm>
            <a:off x="412749" y="3026776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Second Semester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2019  Improvement = 0.079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2020  Improvement = 0.051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rgbClr val="0070C0"/>
                </a:solidFill>
                <a:latin typeface="Albert Sans" charset="0"/>
              </a:rPr>
              <a:t>2021  Improvement = - 0.156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2022  Improvement = - 0.023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AC64D2-668E-AAAE-6B89-4DC3E0CED9EE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3</a:t>
            </a:r>
            <a:r>
              <a:rPr lang="en" sz="16300" baseline="30000" dirty="0"/>
              <a:t>rd</a:t>
            </a:r>
            <a:r>
              <a:rPr lang="en" sz="163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134179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4"/>
          <p:cNvSpPr txBox="1">
            <a:spLocks noGrp="1"/>
          </p:cNvSpPr>
          <p:nvPr>
            <p:ph type="title"/>
          </p:nvPr>
        </p:nvSpPr>
        <p:spPr>
          <a:xfrm>
            <a:off x="67032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rbanist"/>
                <a:ea typeface="Urbanist"/>
                <a:cs typeface="Urbanist"/>
                <a:sym typeface="Urbanist"/>
              </a:rPr>
              <a:t>Table of contents</a:t>
            </a:r>
            <a:endParaRPr dirty="0"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68" name="Google Shape;468;p34"/>
          <p:cNvSpPr txBox="1">
            <a:spLocks noGrp="1"/>
          </p:cNvSpPr>
          <p:nvPr>
            <p:ph type="title" idx="2"/>
          </p:nvPr>
        </p:nvSpPr>
        <p:spPr>
          <a:xfrm>
            <a:off x="720000" y="1133200"/>
            <a:ext cx="1471200" cy="9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69" name="Google Shape;469;p34"/>
          <p:cNvSpPr txBox="1">
            <a:spLocks noGrp="1"/>
          </p:cNvSpPr>
          <p:nvPr>
            <p:ph type="title" idx="3"/>
          </p:nvPr>
        </p:nvSpPr>
        <p:spPr>
          <a:xfrm>
            <a:off x="720000" y="2833147"/>
            <a:ext cx="1471200" cy="9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70" name="Google Shape;470;p34"/>
          <p:cNvSpPr txBox="1">
            <a:spLocks noGrp="1"/>
          </p:cNvSpPr>
          <p:nvPr>
            <p:ph type="title" idx="4"/>
          </p:nvPr>
        </p:nvSpPr>
        <p:spPr>
          <a:xfrm>
            <a:off x="3306000" y="1133200"/>
            <a:ext cx="1471200" cy="9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71" name="Google Shape;471;p34"/>
          <p:cNvSpPr txBox="1">
            <a:spLocks noGrp="1"/>
          </p:cNvSpPr>
          <p:nvPr>
            <p:ph type="title" idx="5"/>
          </p:nvPr>
        </p:nvSpPr>
        <p:spPr>
          <a:xfrm>
            <a:off x="3306000" y="2832851"/>
            <a:ext cx="1471200" cy="9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72" name="Google Shape;472;p34"/>
          <p:cNvSpPr txBox="1">
            <a:spLocks noGrp="1"/>
          </p:cNvSpPr>
          <p:nvPr>
            <p:ph type="title" idx="6"/>
          </p:nvPr>
        </p:nvSpPr>
        <p:spPr>
          <a:xfrm>
            <a:off x="5892000" y="1133200"/>
            <a:ext cx="1471200" cy="9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73" name="Google Shape;473;p34"/>
          <p:cNvSpPr txBox="1">
            <a:spLocks noGrp="1"/>
          </p:cNvSpPr>
          <p:nvPr>
            <p:ph type="title" idx="7"/>
          </p:nvPr>
        </p:nvSpPr>
        <p:spPr>
          <a:xfrm>
            <a:off x="5892000" y="2832850"/>
            <a:ext cx="1471200" cy="9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474" name="Google Shape;474;p34"/>
          <p:cNvSpPr txBox="1">
            <a:spLocks noGrp="1"/>
          </p:cNvSpPr>
          <p:nvPr>
            <p:ph type="subTitle" idx="1"/>
          </p:nvPr>
        </p:nvSpPr>
        <p:spPr>
          <a:xfrm>
            <a:off x="720000" y="2043075"/>
            <a:ext cx="2532000" cy="7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Objectives</a:t>
            </a:r>
            <a:endParaRPr dirty="0"/>
          </a:p>
        </p:txBody>
      </p:sp>
      <p:sp>
        <p:nvSpPr>
          <p:cNvPr id="475" name="Google Shape;475;p34"/>
          <p:cNvSpPr txBox="1">
            <a:spLocks noGrp="1"/>
          </p:cNvSpPr>
          <p:nvPr>
            <p:ph type="subTitle" idx="8"/>
          </p:nvPr>
        </p:nvSpPr>
        <p:spPr>
          <a:xfrm>
            <a:off x="3306000" y="2043075"/>
            <a:ext cx="2532000" cy="7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Literature</a:t>
            </a:r>
            <a:endParaRPr dirty="0"/>
          </a:p>
        </p:txBody>
      </p:sp>
      <p:sp>
        <p:nvSpPr>
          <p:cNvPr id="476" name="Google Shape;476;p34"/>
          <p:cNvSpPr txBox="1">
            <a:spLocks noGrp="1"/>
          </p:cNvSpPr>
          <p:nvPr>
            <p:ph type="subTitle" idx="9"/>
          </p:nvPr>
        </p:nvSpPr>
        <p:spPr>
          <a:xfrm>
            <a:off x="5892000" y="2043075"/>
            <a:ext cx="2532000" cy="7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</a:t>
            </a:r>
            <a:endParaRPr dirty="0"/>
          </a:p>
        </p:txBody>
      </p:sp>
      <p:sp>
        <p:nvSpPr>
          <p:cNvPr id="477" name="Google Shape;477;p34"/>
          <p:cNvSpPr txBox="1">
            <a:spLocks noGrp="1"/>
          </p:cNvSpPr>
          <p:nvPr>
            <p:ph type="subTitle" idx="13"/>
          </p:nvPr>
        </p:nvSpPr>
        <p:spPr>
          <a:xfrm>
            <a:off x="720000" y="3746600"/>
            <a:ext cx="2532000" cy="7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</a:t>
            </a:r>
            <a:endParaRPr dirty="0"/>
          </a:p>
        </p:txBody>
      </p:sp>
      <p:sp>
        <p:nvSpPr>
          <p:cNvPr id="478" name="Google Shape;478;p34"/>
          <p:cNvSpPr txBox="1">
            <a:spLocks noGrp="1"/>
          </p:cNvSpPr>
          <p:nvPr>
            <p:ph type="subTitle" idx="14"/>
          </p:nvPr>
        </p:nvSpPr>
        <p:spPr>
          <a:xfrm>
            <a:off x="3306000" y="3746600"/>
            <a:ext cx="2532000" cy="7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</a:t>
            </a:r>
            <a:endParaRPr dirty="0"/>
          </a:p>
        </p:txBody>
      </p:sp>
      <p:sp>
        <p:nvSpPr>
          <p:cNvPr id="479" name="Google Shape;479;p34"/>
          <p:cNvSpPr txBox="1">
            <a:spLocks noGrp="1"/>
          </p:cNvSpPr>
          <p:nvPr>
            <p:ph type="subTitle" idx="15"/>
          </p:nvPr>
        </p:nvSpPr>
        <p:spPr>
          <a:xfrm>
            <a:off x="5892000" y="3746600"/>
            <a:ext cx="2532000" cy="7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1" y="741948"/>
            <a:ext cx="2787399" cy="2089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741948"/>
            <a:ext cx="2787399" cy="2089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1" y="2892824"/>
            <a:ext cx="2787399" cy="2089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2892824"/>
            <a:ext cx="2787399" cy="208975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02E0F-E75E-3C65-5BA2-12EA1AE9BFE5}"/>
              </a:ext>
            </a:extLst>
          </p:cNvPr>
          <p:cNvSpPr txBox="1">
            <a:spLocks/>
          </p:cNvSpPr>
          <p:nvPr/>
        </p:nvSpPr>
        <p:spPr>
          <a:xfrm>
            <a:off x="412749" y="820642"/>
            <a:ext cx="2590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0.390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0.641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0.001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0.004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0.221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58C112-D645-F767-B940-4B224696EF31}"/>
              </a:ext>
            </a:extLst>
          </p:cNvPr>
          <p:cNvSpPr txBox="1">
            <a:spLocks/>
          </p:cNvSpPr>
          <p:nvPr/>
        </p:nvSpPr>
        <p:spPr>
          <a:xfrm>
            <a:off x="412749" y="3026776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Second Semester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2019  Improvement = 0.079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2020  Improvement = 0.051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2021  Improvement = - 0.156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rgbClr val="0070C0"/>
                </a:solidFill>
                <a:latin typeface="Albert Sans" charset="0"/>
              </a:rPr>
              <a:t>2022  Improvement = - 0.023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32FD34C-F409-4578-FEC7-6FF833577858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3</a:t>
            </a:r>
            <a:r>
              <a:rPr lang="en" sz="16300" baseline="30000" dirty="0"/>
              <a:t>rd</a:t>
            </a:r>
            <a:r>
              <a:rPr lang="en" sz="163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3215100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F1AE1-ABBF-C1DB-CFBE-AD253A14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1" y="741948"/>
            <a:ext cx="2787398" cy="2089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425A-20A7-F6E3-5B15-43933528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53" y="741948"/>
            <a:ext cx="2787398" cy="2089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5A9B-7A95-CF14-53DF-63300783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51" y="2892824"/>
            <a:ext cx="2787398" cy="2089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3AFA7-C219-0C37-3A08-FDCEEBE25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449" y="2892824"/>
            <a:ext cx="2787398" cy="208975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C92C73-2849-756D-C8C9-BBAB30A8F127}"/>
              </a:ext>
            </a:extLst>
          </p:cNvPr>
          <p:cNvSpPr txBox="1">
            <a:spLocks/>
          </p:cNvSpPr>
          <p:nvPr/>
        </p:nvSpPr>
        <p:spPr>
          <a:xfrm>
            <a:off x="412749" y="820642"/>
            <a:ext cx="25908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First Semester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2018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2019  Improvement = 0.390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2020  Improvement = 0.641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2021  Improvement = 0.001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kern="1200" dirty="0">
                <a:solidFill>
                  <a:schemeClr val="bg1">
                    <a:lumMod val="25000"/>
                  </a:schemeClr>
                </a:solidFill>
                <a:latin typeface="Albert Sans" charset="0"/>
                <a:ea typeface="+mn-ea"/>
                <a:cs typeface="+mn-cs"/>
                <a:sym typeface="Arial"/>
              </a:rPr>
              <a:t>2022  Improvement = 0.004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Font typeface="Albert Sans"/>
              <a:buNone/>
            </a:pPr>
            <a:r>
              <a:rPr lang="en-ZA" sz="1350" b="1" kern="1200" dirty="0">
                <a:solidFill>
                  <a:srgbClr val="0070C0"/>
                </a:solidFill>
                <a:latin typeface="Albert Sans" charset="0"/>
                <a:ea typeface="+mn-ea"/>
                <a:cs typeface="+mn-cs"/>
                <a:sym typeface="Arial"/>
              </a:rPr>
              <a:t>2023  Improvement = 0.221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902B04-BADB-F1A2-30F0-1BAE5CAB7F16}"/>
              </a:ext>
            </a:extLst>
          </p:cNvPr>
          <p:cNvSpPr txBox="1">
            <a:spLocks/>
          </p:cNvSpPr>
          <p:nvPr/>
        </p:nvSpPr>
        <p:spPr>
          <a:xfrm>
            <a:off x="412749" y="3026776"/>
            <a:ext cx="2590800" cy="1955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b="1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Second Semester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2018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2019  Improvement = 0.079 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2020  Improvement = 0.051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2021  Improvement = - 0.156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ZA" sz="1350" dirty="0">
                <a:solidFill>
                  <a:schemeClr val="bg1">
                    <a:lumMod val="25000"/>
                  </a:schemeClr>
                </a:solidFill>
                <a:latin typeface="Albert Sans" charset="0"/>
              </a:rPr>
              <a:t>2022  Improvement = - 0.023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413C8E-5890-1582-BF13-2AA823885D90}"/>
              </a:ext>
            </a:extLst>
          </p:cNvPr>
          <p:cNvSpPr txBox="1">
            <a:spLocks/>
          </p:cNvSpPr>
          <p:nvPr/>
        </p:nvSpPr>
        <p:spPr>
          <a:xfrm>
            <a:off x="0" y="19445"/>
            <a:ext cx="7886700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"/>
              <a:buNone/>
              <a:defRPr sz="30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algn="l"/>
            <a:r>
              <a:rPr lang="en" sz="16300" dirty="0"/>
              <a:t>3</a:t>
            </a:r>
            <a:r>
              <a:rPr lang="en" sz="16300" baseline="30000" dirty="0"/>
              <a:t>rd</a:t>
            </a:r>
            <a:r>
              <a:rPr lang="en" sz="16300" dirty="0"/>
              <a:t> </a:t>
            </a:r>
            <a:r>
              <a:rPr lang="en-ZA" sz="12800" dirty="0"/>
              <a:t>year results</a:t>
            </a:r>
          </a:p>
        </p:txBody>
      </p:sp>
    </p:spTree>
    <p:extLst>
      <p:ext uri="{BB962C8B-B14F-4D97-AF65-F5344CB8AC3E}">
        <p14:creationId xmlns:p14="http://schemas.microsoft.com/office/powerpoint/2010/main" val="2725767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270F-61E0-47EF-AE53-4DEBB4EC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1040267"/>
            <a:ext cx="7050709" cy="2369008"/>
          </a:xfrm>
        </p:spPr>
        <p:txBody>
          <a:bodyPr/>
          <a:lstStyle/>
          <a:p>
            <a:pPr algn="l"/>
            <a:r>
              <a:rPr kumimoji="0" lang="en-ZA" sz="4400" b="0" i="0" u="none" strike="noStrike" kern="0" cap="none" spc="0" normalizeH="0" baseline="0" noProof="0" dirty="0">
                <a:ln>
                  <a:noFill/>
                </a:ln>
                <a:solidFill>
                  <a:srgbClr val="70544D"/>
                </a:solidFill>
                <a:effectLst/>
                <a:uLnTx/>
                <a:uFillTx/>
                <a:latin typeface="Urbanist"/>
                <a:ea typeface="Urbanist"/>
                <a:cs typeface="Urbanist"/>
                <a:sym typeface="Urbanist"/>
              </a:rPr>
              <a:t>Summary: </a:t>
            </a:r>
            <a:br>
              <a:rPr kumimoji="0" lang="en-ZA" sz="4400" b="0" i="0" u="none" strike="noStrike" kern="0" cap="none" spc="0" normalizeH="0" baseline="0" noProof="0" dirty="0">
                <a:ln>
                  <a:noFill/>
                </a:ln>
                <a:solidFill>
                  <a:srgbClr val="70544D"/>
                </a:solidFill>
                <a:effectLst/>
                <a:uLnTx/>
                <a:uFillTx/>
                <a:latin typeface="Urbanist"/>
                <a:ea typeface="Urbanist"/>
                <a:cs typeface="Urbanist"/>
                <a:sym typeface="Urbanist"/>
              </a:rPr>
            </a:br>
            <a:r>
              <a:rPr kumimoji="0" lang="en-ZA" sz="4000" b="0" i="0" u="none" strike="noStrike" kern="0" cap="none" spc="0" normalizeH="0" baseline="0" noProof="0" dirty="0">
                <a:ln>
                  <a:noFill/>
                </a:ln>
                <a:solidFill>
                  <a:srgbClr val="70544D"/>
                </a:solidFill>
                <a:effectLst/>
                <a:uLnTx/>
                <a:uFillTx/>
                <a:latin typeface="Urbanist"/>
                <a:ea typeface="Urbanist"/>
                <a:cs typeface="Urbanist"/>
                <a:sym typeface="Urbanist"/>
              </a:rPr>
              <a:t>Improvement measure relative to 2018</a:t>
            </a:r>
            <a:endParaRPr lang="en-ZA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E32D8-E73B-5AE5-7ED7-041734A3B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4069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C298-070D-0194-602C-54B442511B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4950"/>
            <a:ext cx="9144000" cy="550863"/>
          </a:xfrm>
        </p:spPr>
        <p:txBody>
          <a:bodyPr>
            <a:normAutofit fontScale="90000"/>
          </a:bodyPr>
          <a:lstStyle/>
          <a:p>
            <a:r>
              <a:rPr lang="en-ZA" sz="2700" dirty="0"/>
              <a:t>Summary: Improvement measure relative to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DC763-CFAA-FCB6-7C45-91D402D8F3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2667" y="830858"/>
            <a:ext cx="8301038" cy="195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2000" dirty="0"/>
              <a:t>Potential </a:t>
            </a:r>
            <a:r>
              <a:rPr lang="en-ZA" sz="2400" b="1" dirty="0"/>
              <a:t>year effects</a:t>
            </a:r>
            <a:r>
              <a:rPr lang="en-ZA" sz="2000" dirty="0"/>
              <a:t>: </a:t>
            </a:r>
          </a:p>
          <a:p>
            <a:r>
              <a:rPr lang="en-ZA" sz="2000" dirty="0"/>
              <a:t>Relative performance of students in each year relative to 2018</a:t>
            </a:r>
          </a:p>
          <a:p>
            <a:r>
              <a:rPr lang="en-ZA" sz="2000" dirty="0"/>
              <a:t>Any year level pattern would suggest common effects across years. </a:t>
            </a:r>
          </a:p>
          <a:p>
            <a:r>
              <a:rPr lang="en-ZA" sz="2000" dirty="0"/>
              <a:t>E.g. the higher marks obtained in 2020 due to the sudden change to online teaching and assessment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AD464C-77D9-E6DD-6955-27D7B218A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1" y="2831703"/>
            <a:ext cx="8493919" cy="21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79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DC763-CFAA-FCB6-7C45-91D402D8F3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4933" y="107951"/>
            <a:ext cx="8361892" cy="24637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ZA" sz="2000" dirty="0"/>
              <a:t>Potential </a:t>
            </a:r>
            <a:r>
              <a:rPr lang="en-ZA" sz="2400" b="1" dirty="0"/>
              <a:t>cohort effects</a:t>
            </a:r>
            <a:r>
              <a:rPr lang="en-ZA" sz="2000" dirty="0"/>
              <a:t>: </a:t>
            </a:r>
          </a:p>
          <a:p>
            <a:pPr>
              <a:lnSpc>
                <a:spcPct val="110000"/>
              </a:lnSpc>
            </a:pPr>
            <a:r>
              <a:rPr lang="en-ZA" sz="2000" dirty="0"/>
              <a:t>Relative performance of students in each year relative to 2018</a:t>
            </a:r>
          </a:p>
          <a:p>
            <a:pPr>
              <a:lnSpc>
                <a:spcPct val="110000"/>
              </a:lnSpc>
            </a:pPr>
            <a:r>
              <a:rPr lang="en-ZA" sz="2000" dirty="0"/>
              <a:t>Arranged by cohort – patterns across columns would suggest something about the cohort that flowed through the subsequent years</a:t>
            </a:r>
          </a:p>
          <a:p>
            <a:pPr>
              <a:lnSpc>
                <a:spcPct val="110000"/>
              </a:lnSpc>
            </a:pPr>
            <a:r>
              <a:rPr lang="en-ZA" sz="2000" dirty="0"/>
              <a:t>Note: this is a “pseudo-cohort” as we use all marks, rather than tracing specific individuals through their studies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C8934-B82A-7DE4-647E-355861574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395047"/>
            <a:ext cx="8629650" cy="26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30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6"/>
          <p:cNvSpPr txBox="1">
            <a:spLocks noGrp="1"/>
          </p:cNvSpPr>
          <p:nvPr>
            <p:ph type="title"/>
          </p:nvPr>
        </p:nvSpPr>
        <p:spPr>
          <a:xfrm>
            <a:off x="2380200" y="2296900"/>
            <a:ext cx="4383600" cy="16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Conclusion</a:t>
            </a:r>
            <a:endParaRPr dirty="0"/>
          </a:p>
        </p:txBody>
      </p:sp>
      <p:sp>
        <p:nvSpPr>
          <p:cNvPr id="492" name="Google Shape;492;p36"/>
          <p:cNvSpPr txBox="1">
            <a:spLocks noGrp="1"/>
          </p:cNvSpPr>
          <p:nvPr>
            <p:ph type="title" idx="2"/>
          </p:nvPr>
        </p:nvSpPr>
        <p:spPr>
          <a:xfrm>
            <a:off x="3767938" y="1228575"/>
            <a:ext cx="1474500" cy="8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0746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AE92C-1423-F98D-93CD-24301AEA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124" y="457200"/>
            <a:ext cx="8121751" cy="4403035"/>
          </a:xfrm>
        </p:spPr>
        <p:txBody>
          <a:bodyPr/>
          <a:lstStyle/>
          <a:p>
            <a:pPr marL="152400" indent="0" algn="l">
              <a:buNone/>
            </a:pPr>
            <a:r>
              <a:rPr lang="en-ZA" sz="2400" dirty="0">
                <a:solidFill>
                  <a:srgbClr val="262626"/>
                </a:solidFill>
                <a:latin typeface="Albert Sans" charset="0"/>
              </a:rPr>
              <a:t>Main contribution: Improvement measure</a:t>
            </a:r>
          </a:p>
          <a:p>
            <a:pPr marL="152400" indent="0" algn="l">
              <a:buNone/>
            </a:pPr>
            <a:r>
              <a:rPr lang="en-ZA" sz="1800" b="1" dirty="0"/>
              <a:t> </a:t>
            </a:r>
          </a:p>
          <a:p>
            <a:pPr marL="152400" indent="0" algn="l">
              <a:buNone/>
            </a:pPr>
            <a:r>
              <a:rPr lang="en-Z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Albert Sans" charset="0"/>
                <a:ea typeface="Calibri" panose="020F0502020204030204" pitchFamily="34" charset="0"/>
              </a:rPr>
              <a:t>2020</a:t>
            </a:r>
            <a:r>
              <a:rPr lang="en-ZA" sz="2400" dirty="0">
                <a:solidFill>
                  <a:srgbClr val="262626"/>
                </a:solidFill>
                <a:effectLst/>
                <a:latin typeface="Albert Sans" charset="0"/>
                <a:ea typeface="Calibri" panose="020F0502020204030204" pitchFamily="34" charset="0"/>
              </a:rPr>
              <a:t> effect visible, not much else </a:t>
            </a:r>
            <a:r>
              <a:rPr lang="en-ZA" sz="2000" dirty="0">
                <a:solidFill>
                  <a:srgbClr val="262626"/>
                </a:solidFill>
                <a:effectLst/>
                <a:latin typeface="Albert Sans" charset="0"/>
                <a:ea typeface="Calibri" panose="020F0502020204030204" pitchFamily="34" charset="0"/>
              </a:rPr>
              <a:t>(short notice, 1</a:t>
            </a:r>
            <a:r>
              <a:rPr lang="en-ZA" sz="2000" baseline="30000" dirty="0">
                <a:solidFill>
                  <a:srgbClr val="262626"/>
                </a:solidFill>
                <a:effectLst/>
                <a:latin typeface="Albert Sans" charset="0"/>
                <a:ea typeface="Calibri" panose="020F0502020204030204" pitchFamily="34" charset="0"/>
              </a:rPr>
              <a:t>st</a:t>
            </a:r>
            <a:r>
              <a:rPr lang="en-ZA" sz="2000" dirty="0">
                <a:solidFill>
                  <a:srgbClr val="262626"/>
                </a:solidFill>
                <a:effectLst/>
                <a:latin typeface="Albert Sans" charset="0"/>
                <a:ea typeface="Calibri" panose="020F0502020204030204" pitchFamily="34" charset="0"/>
              </a:rPr>
              <a:t> step)</a:t>
            </a:r>
          </a:p>
          <a:p>
            <a:pPr lvl="1"/>
            <a:r>
              <a:rPr lang="en-ZA" sz="2000" dirty="0">
                <a:solidFill>
                  <a:srgbClr val="262626"/>
                </a:solidFill>
                <a:effectLst/>
                <a:latin typeface="Albert Sans" charset="0"/>
                <a:ea typeface="Calibri" panose="020F0502020204030204" pitchFamily="34" charset="0"/>
              </a:rPr>
              <a:t>2020 assessment issues</a:t>
            </a:r>
          </a:p>
          <a:p>
            <a:pPr lvl="1"/>
            <a:endParaRPr lang="en-ZA" sz="1100" dirty="0">
              <a:effectLst/>
              <a:latin typeface="Albert Sans" charset="0"/>
              <a:ea typeface="Calibri" panose="020F0502020204030204" pitchFamily="34" charset="0"/>
            </a:endParaRPr>
          </a:p>
          <a:p>
            <a:pPr marL="152400" indent="0" algn="l">
              <a:buNone/>
            </a:pPr>
            <a:r>
              <a:rPr lang="nl-NL" sz="2400" dirty="0">
                <a:solidFill>
                  <a:srgbClr val="262626"/>
                </a:solidFill>
                <a:latin typeface="Albert Sans" charset="0"/>
                <a:ea typeface="Times New Roman" panose="02020603050405020304" pitchFamily="18" charset="0"/>
              </a:rPr>
              <a:t>Yearly variation between 2018 en 2019 differs across courses</a:t>
            </a:r>
          </a:p>
          <a:p>
            <a:pPr lvl="1"/>
            <a:r>
              <a:rPr lang="nl-NL" sz="2000" dirty="0">
                <a:solidFill>
                  <a:srgbClr val="262626"/>
                </a:solidFill>
                <a:latin typeface="Albert Sans" charset="0"/>
              </a:rPr>
              <a:t>the “standard” you choose to measure against</a:t>
            </a:r>
          </a:p>
          <a:p>
            <a:pPr lvl="1"/>
            <a:r>
              <a:rPr lang="nl-NL" sz="2000" dirty="0">
                <a:solidFill>
                  <a:srgbClr val="262626"/>
                </a:solidFill>
                <a:latin typeface="Albert Sans" charset="0"/>
                <a:ea typeface="Times New Roman" panose="02020603050405020304" pitchFamily="18" charset="0"/>
              </a:rPr>
              <a:t>typi</a:t>
            </a:r>
            <a:r>
              <a:rPr lang="en-ZA" sz="2000" dirty="0" err="1">
                <a:solidFill>
                  <a:srgbClr val="262626"/>
                </a:solidFill>
                <a:latin typeface="Albert Sans" charset="0"/>
              </a:rPr>
              <a:t>cal</a:t>
            </a:r>
            <a:r>
              <a:rPr lang="en-ZA" sz="2000" dirty="0">
                <a:solidFill>
                  <a:srgbClr val="262626"/>
                </a:solidFill>
                <a:latin typeface="Albert Sans" charset="0"/>
              </a:rPr>
              <a:t> content of courses also relevant</a:t>
            </a:r>
          </a:p>
          <a:p>
            <a:pPr lvl="1"/>
            <a:endParaRPr lang="en-ZA" sz="1100" dirty="0">
              <a:solidFill>
                <a:srgbClr val="262626"/>
              </a:solidFill>
              <a:latin typeface="Albert Sans" charset="0"/>
            </a:endParaRPr>
          </a:p>
          <a:p>
            <a:pPr marL="152400" indent="0" algn="l">
              <a:buNone/>
            </a:pPr>
            <a:r>
              <a:rPr lang="en-ZA" sz="2400" dirty="0">
                <a:solidFill>
                  <a:srgbClr val="262626"/>
                </a:solidFill>
                <a:latin typeface="Albert Sans" charset="0"/>
                <a:ea typeface="Calibri" panose="020F0502020204030204" pitchFamily="34" charset="0"/>
              </a:rPr>
              <a:t>Proper cohort study necessary</a:t>
            </a:r>
          </a:p>
          <a:p>
            <a:pPr marL="152400" indent="0" algn="l">
              <a:buNone/>
            </a:pPr>
            <a:r>
              <a:rPr lang="en-ZA" dirty="0">
                <a:solidFill>
                  <a:srgbClr val="262626"/>
                </a:solidFill>
                <a:effectLst/>
                <a:latin typeface="Albert Sans" charset="0"/>
                <a:ea typeface="Calibri" panose="020F0502020204030204" pitchFamily="34" charset="0"/>
              </a:rPr>
              <a:t> </a:t>
            </a:r>
          </a:p>
          <a:p>
            <a:pPr marL="152400" indent="0" algn="l">
              <a:buNone/>
            </a:pPr>
            <a:r>
              <a:rPr lang="en-ZA" sz="2400" dirty="0">
                <a:solidFill>
                  <a:srgbClr val="262626"/>
                </a:solidFill>
                <a:effectLst/>
                <a:latin typeface="Albert Sans" charset="0"/>
                <a:ea typeface="Calibri" panose="020F0502020204030204" pitchFamily="34" charset="0"/>
              </a:rPr>
              <a:t>Suggestions very welcome</a:t>
            </a:r>
            <a:endParaRPr lang="en-ZA" sz="2400" dirty="0">
              <a:effectLst/>
              <a:latin typeface="Albert Sans" charset="0"/>
              <a:ea typeface="Calibri" panose="020F0502020204030204" pitchFamily="34" charset="0"/>
            </a:endParaRPr>
          </a:p>
          <a:p>
            <a:pPr marL="0" lvl="0" indent="0" algn="l">
              <a:buNone/>
            </a:pPr>
            <a:endParaRPr lang="en-ZA" sz="2400" dirty="0">
              <a:solidFill>
                <a:srgbClr val="262626"/>
              </a:solidFill>
              <a:effectLst/>
              <a:latin typeface="Albert Sans" charset="0"/>
              <a:ea typeface="Times New Roman" panose="02020603050405020304" pitchFamily="18" charset="0"/>
            </a:endParaRPr>
          </a:p>
          <a:p>
            <a:pPr marL="152400" indent="0" algn="l">
              <a:buNone/>
            </a:pPr>
            <a:endParaRPr lang="en-ZA" sz="2800" dirty="0">
              <a:latin typeface="Albert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97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1"/>
          <p:cNvSpPr txBox="1">
            <a:spLocks noGrp="1"/>
          </p:cNvSpPr>
          <p:nvPr>
            <p:ph type="title"/>
          </p:nvPr>
        </p:nvSpPr>
        <p:spPr>
          <a:xfrm>
            <a:off x="2084813" y="5250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727" name="Google Shape;727;p51"/>
          <p:cNvSpPr txBox="1">
            <a:spLocks noGrp="1"/>
          </p:cNvSpPr>
          <p:nvPr>
            <p:ph type="subTitle" idx="1"/>
          </p:nvPr>
        </p:nvSpPr>
        <p:spPr>
          <a:xfrm>
            <a:off x="1868991" y="1643025"/>
            <a:ext cx="4879743" cy="1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Do you have any questions/suggestions?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hlinkClick r:id="rId3"/>
              </a:rPr>
              <a:t>LNIEUW@sun.ac.za</a:t>
            </a:r>
            <a:endParaRPr lang="en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gideondurand@sun.ac.za</a:t>
            </a:r>
            <a:endParaRPr lang="e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hlinkClick r:id="rId5"/>
              </a:rPr>
              <a:t>sophia@sun.ac.za</a:t>
            </a:r>
            <a:r>
              <a:rPr lang="en" sz="2400" dirty="0"/>
              <a:t> </a:t>
            </a:r>
            <a:endParaRPr sz="2400" dirty="0"/>
          </a:p>
        </p:txBody>
      </p:sp>
      <p:sp>
        <p:nvSpPr>
          <p:cNvPr id="738" name="Google Shape;738;p51"/>
          <p:cNvSpPr/>
          <p:nvPr/>
        </p:nvSpPr>
        <p:spPr>
          <a:xfrm>
            <a:off x="6191180" y="2161575"/>
            <a:ext cx="140100" cy="14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9" name="Google Shape;739;p51"/>
          <p:cNvCxnSpPr>
            <a:cxnSpLocks/>
            <a:stCxn id="738" idx="6"/>
            <a:endCxn id="726" idx="3"/>
          </p:cNvCxnSpPr>
          <p:nvPr/>
        </p:nvCxnSpPr>
        <p:spPr>
          <a:xfrm rot="10800000" flipH="1">
            <a:off x="6331280" y="1054425"/>
            <a:ext cx="201600" cy="1177200"/>
          </a:xfrm>
          <a:prstGeom prst="bentConnector3">
            <a:avLst>
              <a:gd name="adj1" fmla="val 10417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40" name="Google Shape;740;p51"/>
          <p:cNvSpPr/>
          <p:nvPr/>
        </p:nvSpPr>
        <p:spPr>
          <a:xfrm>
            <a:off x="2317030" y="4310475"/>
            <a:ext cx="140100" cy="14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1" name="Google Shape;741;p51"/>
          <p:cNvCxnSpPr>
            <a:cxnSpLocks/>
          </p:cNvCxnSpPr>
          <p:nvPr/>
        </p:nvCxnSpPr>
        <p:spPr>
          <a:xfrm rot="10800000" flipH="1">
            <a:off x="2316997" y="2231625"/>
            <a:ext cx="70050" cy="2138100"/>
          </a:xfrm>
          <a:prstGeom prst="bentConnector3">
            <a:avLst>
              <a:gd name="adj1" fmla="val -32633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6"/>
          <p:cNvSpPr txBox="1">
            <a:spLocks noGrp="1"/>
          </p:cNvSpPr>
          <p:nvPr>
            <p:ph type="title"/>
          </p:nvPr>
        </p:nvSpPr>
        <p:spPr>
          <a:xfrm>
            <a:off x="2380200" y="2296900"/>
            <a:ext cx="4383600" cy="16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the project</a:t>
            </a:r>
            <a:endParaRPr/>
          </a:p>
        </p:txBody>
      </p:sp>
      <p:sp>
        <p:nvSpPr>
          <p:cNvPr id="492" name="Google Shape;492;p36"/>
          <p:cNvSpPr txBox="1">
            <a:spLocks noGrp="1"/>
          </p:cNvSpPr>
          <p:nvPr>
            <p:ph type="title" idx="2"/>
          </p:nvPr>
        </p:nvSpPr>
        <p:spPr>
          <a:xfrm>
            <a:off x="3767938" y="1228575"/>
            <a:ext cx="1474500" cy="8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ED33BE-F061-88CD-5973-69397FAF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68" y="2057404"/>
            <a:ext cx="2784058" cy="3174999"/>
          </a:xfrm>
        </p:spPr>
        <p:txBody>
          <a:bodyPr/>
          <a:lstStyle/>
          <a:p>
            <a:pPr marL="0" indent="0"/>
            <a:r>
              <a:rPr lang="en-US" sz="2000" dirty="0"/>
              <a:t>Change in the </a:t>
            </a:r>
            <a:r>
              <a:rPr lang="en-US" sz="2400" b="1" dirty="0"/>
              <a:t>distribution</a:t>
            </a:r>
            <a:r>
              <a:rPr lang="en-US" sz="2000" dirty="0"/>
              <a:t> of student marks after the transition to the </a:t>
            </a:r>
            <a:r>
              <a:rPr lang="en-US" sz="2400" b="1" dirty="0"/>
              <a:t>CORE</a:t>
            </a:r>
            <a:r>
              <a:rPr lang="en-US" sz="2000" dirty="0"/>
              <a:t> syllabus amid the </a:t>
            </a:r>
            <a:r>
              <a:rPr lang="en-US" sz="2400" b="1" dirty="0"/>
              <a:t>COVID-19</a:t>
            </a:r>
            <a:r>
              <a:rPr lang="en-US" sz="2000" dirty="0"/>
              <a:t> disruptions</a:t>
            </a:r>
            <a:endParaRPr lang="en-ZA" sz="2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742181-8DEB-2285-429F-1630EA621F2E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402125" y="2057404"/>
            <a:ext cx="2339700" cy="2814117"/>
          </a:xfrm>
        </p:spPr>
        <p:txBody>
          <a:bodyPr/>
          <a:lstStyle/>
          <a:p>
            <a:pPr marL="0" indent="0"/>
            <a:r>
              <a:rPr lang="en-US" sz="2000" dirty="0"/>
              <a:t>Investigate the </a:t>
            </a:r>
            <a:r>
              <a:rPr lang="en-US" sz="2400" b="1" dirty="0"/>
              <a:t>effectiveness</a:t>
            </a:r>
            <a:r>
              <a:rPr lang="en-US" sz="2000" dirty="0"/>
              <a:t> of the </a:t>
            </a:r>
            <a:r>
              <a:rPr lang="en-US" sz="2400" b="1" dirty="0"/>
              <a:t>CORE</a:t>
            </a:r>
            <a:r>
              <a:rPr lang="en-US" sz="2000" dirty="0"/>
              <a:t> syllabus in context</a:t>
            </a:r>
            <a:endParaRPr lang="en-ZA" sz="2000" dirty="0"/>
          </a:p>
          <a:p>
            <a:endParaRPr lang="en-Z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A4C1A1-B5AF-E0D8-5D4D-438B9BB4B58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858934" y="2057404"/>
            <a:ext cx="2895600" cy="2814117"/>
          </a:xfrm>
        </p:spPr>
        <p:txBody>
          <a:bodyPr/>
          <a:lstStyle/>
          <a:p>
            <a:pPr marL="0" indent="0"/>
            <a:r>
              <a:rPr lang="en-ZA" sz="2000" dirty="0"/>
              <a:t>Exploratory </a:t>
            </a:r>
            <a:r>
              <a:rPr lang="en-ZA" sz="2400" b="1" dirty="0"/>
              <a:t>overview</a:t>
            </a:r>
            <a:r>
              <a:rPr lang="en-ZA" sz="2000" dirty="0"/>
              <a:t> of tendencies to inform further analysis and contribute to the current programme renewal process</a:t>
            </a:r>
          </a:p>
        </p:txBody>
      </p:sp>
      <p:sp>
        <p:nvSpPr>
          <p:cNvPr id="9" name="Rectangle 8" descr="Books">
            <a:extLst>
              <a:ext uri="{FF2B5EF4-FFF2-40B4-BE49-F238E27FC236}">
                <a16:creationId xmlns:a16="http://schemas.microsoft.com/office/drawing/2014/main" id="{3151AE2E-A27E-D436-3101-39F04793DDFE}"/>
              </a:ext>
            </a:extLst>
          </p:cNvPr>
          <p:cNvSpPr/>
          <p:nvPr/>
        </p:nvSpPr>
        <p:spPr>
          <a:xfrm>
            <a:off x="1269900" y="973497"/>
            <a:ext cx="945000" cy="945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>
              <a:solidFill>
                <a:schemeClr val="accent1"/>
              </a:solidFill>
            </a:endParaRPr>
          </a:p>
        </p:txBody>
      </p:sp>
      <p:sp>
        <p:nvSpPr>
          <p:cNvPr id="10" name="Rectangle 9" descr="Microscope">
            <a:extLst>
              <a:ext uri="{FF2B5EF4-FFF2-40B4-BE49-F238E27FC236}">
                <a16:creationId xmlns:a16="http://schemas.microsoft.com/office/drawing/2014/main" id="{0B27F2B9-9193-8D46-950B-614BF9F43182}"/>
              </a:ext>
            </a:extLst>
          </p:cNvPr>
          <p:cNvSpPr/>
          <p:nvPr/>
        </p:nvSpPr>
        <p:spPr>
          <a:xfrm>
            <a:off x="3985200" y="973497"/>
            <a:ext cx="945000" cy="9450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  <p:sp>
        <p:nvSpPr>
          <p:cNvPr id="11" name="Rectangle 10" descr="Classroom">
            <a:extLst>
              <a:ext uri="{FF2B5EF4-FFF2-40B4-BE49-F238E27FC236}">
                <a16:creationId xmlns:a16="http://schemas.microsoft.com/office/drawing/2014/main" id="{6D24BC92-5980-061A-C3C8-49ED27C52718}"/>
              </a:ext>
            </a:extLst>
          </p:cNvPr>
          <p:cNvSpPr/>
          <p:nvPr/>
        </p:nvSpPr>
        <p:spPr>
          <a:xfrm>
            <a:off x="6834234" y="973497"/>
            <a:ext cx="945000" cy="94500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685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6"/>
          <p:cNvSpPr txBox="1">
            <a:spLocks noGrp="1"/>
          </p:cNvSpPr>
          <p:nvPr>
            <p:ph type="title"/>
          </p:nvPr>
        </p:nvSpPr>
        <p:spPr>
          <a:xfrm>
            <a:off x="2380200" y="2296900"/>
            <a:ext cx="4383600" cy="16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Literature review</a:t>
            </a:r>
            <a:endParaRPr dirty="0"/>
          </a:p>
        </p:txBody>
      </p:sp>
      <p:sp>
        <p:nvSpPr>
          <p:cNvPr id="492" name="Google Shape;492;p36"/>
          <p:cNvSpPr txBox="1">
            <a:spLocks noGrp="1"/>
          </p:cNvSpPr>
          <p:nvPr>
            <p:ph type="title" idx="2"/>
          </p:nvPr>
        </p:nvSpPr>
        <p:spPr>
          <a:xfrm>
            <a:off x="3767938" y="1228575"/>
            <a:ext cx="1474500" cy="8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533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blurred public library with bookshelves">
            <a:extLst>
              <a:ext uri="{FF2B5EF4-FFF2-40B4-BE49-F238E27FC236}">
                <a16:creationId xmlns:a16="http://schemas.microsoft.com/office/drawing/2014/main" id="{F0EF6DBB-CC9D-B83A-4E46-8C71C6B6D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09" r="37334" b="4"/>
          <a:stretch/>
        </p:blipFill>
        <p:spPr>
          <a:xfrm>
            <a:off x="-5523" y="7"/>
            <a:ext cx="3155124" cy="5143493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85" name="Google Shape;485;p35"/>
          <p:cNvSpPr txBox="1">
            <a:spLocks noGrp="1"/>
          </p:cNvSpPr>
          <p:nvPr>
            <p:ph type="subTitle" idx="1"/>
          </p:nvPr>
        </p:nvSpPr>
        <p:spPr>
          <a:xfrm>
            <a:off x="2350133" y="311150"/>
            <a:ext cx="6539867" cy="4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ZA" sz="2000" dirty="0"/>
              <a:t>The </a:t>
            </a:r>
            <a:r>
              <a:rPr lang="en-ZA" sz="2000" b="1" dirty="0"/>
              <a:t>debate</a:t>
            </a:r>
            <a:r>
              <a:rPr lang="en-ZA" sz="2000" dirty="0"/>
              <a:t> over introductory economic curriculum</a:t>
            </a:r>
          </a:p>
          <a:p>
            <a:pPr marL="355600" indent="-1778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9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Sameulson, 1948; </a:t>
            </a:r>
            <a:r>
              <a:rPr lang="en-ZA" sz="1800" dirty="0"/>
              <a:t>Mankiw, 2016; Bowles &amp; Carlin, 2020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90000"/>
                </a:schemeClr>
              </a:buClr>
              <a:buSzPct val="100000"/>
              <a:buNone/>
            </a:pPr>
            <a:r>
              <a:rPr lang="en-ZA" sz="2000" b="1" dirty="0"/>
              <a:t>CORE</a:t>
            </a:r>
            <a:r>
              <a:rPr lang="en-ZA" sz="1600" dirty="0"/>
              <a:t> </a:t>
            </a:r>
          </a:p>
          <a:p>
            <a:pPr marL="355600" indent="-1778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9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NBER 2013 – </a:t>
            </a:r>
            <a:r>
              <a:rPr lang="en-US" sz="1800" i="1" dirty="0"/>
              <a:t>The Economy </a:t>
            </a:r>
            <a:r>
              <a:rPr lang="en-US" sz="1800" dirty="0"/>
              <a:t>2017</a:t>
            </a:r>
          </a:p>
          <a:p>
            <a:pPr marL="355600" indent="-1778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9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ZA" sz="1800" dirty="0"/>
              <a:t>historical evidence; economic models and data; free online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90000"/>
                </a:schemeClr>
              </a:buClr>
              <a:buSzPct val="100000"/>
              <a:buNone/>
            </a:pPr>
            <a:r>
              <a:rPr lang="en-ZA" sz="2000" b="1" dirty="0"/>
              <a:t>COVID-19</a:t>
            </a:r>
            <a:r>
              <a:rPr lang="en-ZA" sz="1800" dirty="0"/>
              <a:t> </a:t>
            </a:r>
          </a:p>
          <a:p>
            <a:pPr marL="355600" indent="-1778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9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ZA" sz="1800" dirty="0"/>
              <a:t>Technology – online (</a:t>
            </a:r>
            <a:r>
              <a:rPr lang="en-ZA" sz="1800" dirty="0" err="1"/>
              <a:t>Shuchi</a:t>
            </a:r>
            <a:r>
              <a:rPr lang="en-ZA" sz="1800" dirty="0"/>
              <a:t>, 2021)</a:t>
            </a:r>
          </a:p>
          <a:p>
            <a:pPr marL="355600" indent="-1778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9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ZA" sz="1800" dirty="0"/>
              <a:t>Challenges: mobile network accessibility and inadequate technological infrastructure</a:t>
            </a:r>
          </a:p>
          <a:p>
            <a:pPr marL="355600" indent="-177800">
              <a:lnSpc>
                <a:spcPct val="107000"/>
              </a:lnSpc>
              <a:spcAft>
                <a:spcPts val="800"/>
              </a:spcAft>
              <a:buClr>
                <a:schemeClr val="accent1">
                  <a:lumMod val="9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ZA" sz="1800" dirty="0"/>
              <a:t>pre-pandemic vs. pandemic examination performance (Orlov et al., 2021)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6"/>
          <p:cNvSpPr txBox="1">
            <a:spLocks noGrp="1"/>
          </p:cNvSpPr>
          <p:nvPr>
            <p:ph type="title"/>
          </p:nvPr>
        </p:nvSpPr>
        <p:spPr>
          <a:xfrm>
            <a:off x="2380200" y="2296900"/>
            <a:ext cx="4383600" cy="16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Context</a:t>
            </a:r>
            <a:endParaRPr dirty="0"/>
          </a:p>
        </p:txBody>
      </p:sp>
      <p:sp>
        <p:nvSpPr>
          <p:cNvPr id="492" name="Google Shape;492;p36"/>
          <p:cNvSpPr txBox="1">
            <a:spLocks noGrp="1"/>
          </p:cNvSpPr>
          <p:nvPr>
            <p:ph type="title" idx="2"/>
          </p:nvPr>
        </p:nvSpPr>
        <p:spPr>
          <a:xfrm>
            <a:off x="3767938" y="1228575"/>
            <a:ext cx="1474500" cy="8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82508"/>
      </p:ext>
    </p:extLst>
  </p:cSld>
  <p:clrMapOvr>
    <a:masterClrMapping/>
  </p:clrMapOvr>
</p:sld>
</file>

<file path=ppt/theme/theme1.xml><?xml version="1.0" encoding="utf-8"?>
<a:theme xmlns:a="http://schemas.openxmlformats.org/drawingml/2006/main" name="Organizational Design Project Proposal by Slidesgo">
  <a:themeElements>
    <a:clrScheme name="Simple Light">
      <a:dk1>
        <a:srgbClr val="70544D"/>
      </a:dk1>
      <a:lt1>
        <a:srgbClr val="F8F6F2"/>
      </a:lt1>
      <a:dk2>
        <a:srgbClr val="A78D84"/>
      </a:dk2>
      <a:lt2>
        <a:srgbClr val="D0C6C3"/>
      </a:lt2>
      <a:accent1>
        <a:srgbClr val="F1D1C8"/>
      </a:accent1>
      <a:accent2>
        <a:srgbClr val="EAD6C6"/>
      </a:accent2>
      <a:accent3>
        <a:srgbClr val="EFEAE2"/>
      </a:accent3>
      <a:accent4>
        <a:srgbClr val="CCCCCC"/>
      </a:accent4>
      <a:accent5>
        <a:srgbClr val="FFFFFF"/>
      </a:accent5>
      <a:accent6>
        <a:srgbClr val="FFFFFF"/>
      </a:accent6>
      <a:hlink>
        <a:srgbClr val="8161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5129</TotalTime>
  <Words>2017</Words>
  <Application>Microsoft Office PowerPoint</Application>
  <PresentationFormat>On-screen Show (16:9)</PresentationFormat>
  <Paragraphs>423</Paragraphs>
  <Slides>47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Albert Sans</vt:lpstr>
      <vt:lpstr>Anaheim</vt:lpstr>
      <vt:lpstr>Courier New</vt:lpstr>
      <vt:lpstr>Arial</vt:lpstr>
      <vt:lpstr>Cambria Math</vt:lpstr>
      <vt:lpstr>Urbanist</vt:lpstr>
      <vt:lpstr>Urbanist Light</vt:lpstr>
      <vt:lpstr>Nunito Light</vt:lpstr>
      <vt:lpstr>Calibri</vt:lpstr>
      <vt:lpstr>Bebas Neue</vt:lpstr>
      <vt:lpstr>Organizational Design Project Proposal by Slidesgo</vt:lpstr>
      <vt:lpstr>Impact on the mark distributions of undergraduate economics students after the implementation of the CORE Syllabus</vt:lpstr>
      <vt:lpstr>PowerPoint Presentation</vt:lpstr>
      <vt:lpstr>PowerPoint Presentation</vt:lpstr>
      <vt:lpstr>Table of contents</vt:lpstr>
      <vt:lpstr>Objectives of the project</vt:lpstr>
      <vt:lpstr>PowerPoint Presentation</vt:lpstr>
      <vt:lpstr>Literature review</vt:lpstr>
      <vt:lpstr>PowerPoint Presentation</vt:lpstr>
      <vt:lpstr>Context</vt:lpstr>
      <vt:lpstr>PowerPoint Presentation</vt:lpstr>
      <vt:lpstr>timeline</vt:lpstr>
      <vt:lpstr>PowerPoint Presentation</vt:lpstr>
      <vt:lpstr>PowerPoint Presentation</vt:lpstr>
      <vt:lpstr>Method:  Basic approach</vt:lpstr>
      <vt:lpstr>PowerPoint Presentation</vt:lpstr>
      <vt:lpstr>PowerPoint Presentation</vt:lpstr>
      <vt:lpstr>Comparing frequency densities/distributions: basic approach</vt:lpstr>
      <vt:lpstr>Comparing frequency densities/distributions: basic approach</vt:lpstr>
      <vt:lpstr>Comparing frequency densities/distributions: basic approach</vt:lpstr>
      <vt:lpstr>Results</vt:lpstr>
      <vt:lpstr>1st year results</vt:lpstr>
      <vt:lpstr>1st year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2nd year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3rd year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 Improvement measure relative to 2018</vt:lpstr>
      <vt:lpstr>Summary: Improvement measure relative to 2018</vt:lpstr>
      <vt:lpstr>PowerPoint Presentation</vt:lpstr>
      <vt:lpstr>Conclusion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on the mark distributions of undergraduate economics students after the implementation of the CORE Syllabus</dc:title>
  <dc:creator>Nieuwoudt, Liezl [lnieuw@sun.ac.za]</dc:creator>
  <cp:lastModifiedBy>Martin Poulter</cp:lastModifiedBy>
  <cp:revision>5</cp:revision>
  <dcterms:modified xsi:type="dcterms:W3CDTF">2023-09-26T16:11:51Z</dcterms:modified>
</cp:coreProperties>
</file>