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5" r:id="rId2"/>
    <p:sldId id="368" r:id="rId3"/>
    <p:sldId id="439" r:id="rId4"/>
    <p:sldId id="442" r:id="rId5"/>
    <p:sldId id="443" r:id="rId6"/>
    <p:sldId id="446" r:id="rId7"/>
    <p:sldId id="445" r:id="rId8"/>
    <p:sldId id="440" r:id="rId9"/>
    <p:sldId id="452" r:id="rId10"/>
    <p:sldId id="454" r:id="rId11"/>
    <p:sldId id="455" r:id="rId12"/>
    <p:sldId id="456" r:id="rId13"/>
    <p:sldId id="457" r:id="rId14"/>
    <p:sldId id="458" r:id="rId15"/>
    <p:sldId id="460" r:id="rId16"/>
    <p:sldId id="459" r:id="rId17"/>
    <p:sldId id="449" r:id="rId18"/>
    <p:sldId id="438" r:id="rId19"/>
    <p:sldId id="447" r:id="rId20"/>
    <p:sldId id="451" r:id="rId21"/>
    <p:sldId id="450" r:id="rId22"/>
    <p:sldId id="394" r:id="rId23"/>
  </p:sldIdLst>
  <p:sldSz cx="9144000" cy="6858000" type="screen4x3"/>
  <p:notesSz cx="6662738" cy="98329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82692" autoAdjust="0"/>
  </p:normalViewPr>
  <p:slideViewPr>
    <p:cSldViewPr>
      <p:cViewPr varScale="1">
        <p:scale>
          <a:sx n="53" d="100"/>
          <a:sy n="53" d="100"/>
        </p:scale>
        <p:origin x="134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2FEC75-C26E-4B4B-A0B0-CE04D36368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479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175EA3-C64E-426E-8502-6D19813A07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96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22CA0-DBAD-4C76-ACEC-DC52E9DF1655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61B-04B5-4F3D-BDB7-4B41A4F94F6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  <a:ln/>
        </p:spPr>
        <p:txBody>
          <a:bodyPr lIns="91285" tIns="45642" rIns="91285" bIns="45642"/>
          <a:lstStyle/>
          <a:p>
            <a:pPr eaLnBrk="1" hangingPunct="1"/>
            <a:endParaRPr lang="en-GB" noProof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0B341-C5CA-4547-8583-2A942DA87568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399F3-95AE-4BA5-8A63-401A3098812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61B-04B5-4F3D-BDB7-4B41A4F94F6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  <a:ln/>
        </p:spPr>
        <p:txBody>
          <a:bodyPr lIns="91285" tIns="45642" rIns="91285" bIns="45642"/>
          <a:lstStyle/>
          <a:p>
            <a:pPr eaLnBrk="1" hangingPunct="1"/>
            <a:endParaRPr lang="en-GB" noProof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61B-04B5-4F3D-BDB7-4B41A4F94F6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  <a:ln/>
        </p:spPr>
        <p:txBody>
          <a:bodyPr lIns="91285" tIns="45642" rIns="91285" bIns="45642"/>
          <a:lstStyle/>
          <a:p>
            <a:pPr eaLnBrk="1" hangingPunct="1"/>
            <a:endParaRPr lang="en-GB" noProof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61B-04B5-4F3D-BDB7-4B41A4F94F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  <a:ln/>
        </p:spPr>
        <p:txBody>
          <a:bodyPr lIns="91285" tIns="45642" rIns="91285" bIns="45642"/>
          <a:lstStyle/>
          <a:p>
            <a:pPr eaLnBrk="1" hangingPunct="1"/>
            <a:endParaRPr lang="en-GB" noProof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61B-04B5-4F3D-BDB7-4B41A4F94F6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  <a:ln/>
        </p:spPr>
        <p:txBody>
          <a:bodyPr lIns="91285" tIns="45642" rIns="91285" bIns="45642"/>
          <a:lstStyle/>
          <a:p>
            <a:pPr eaLnBrk="1" hangingPunct="1"/>
            <a:endParaRPr lang="en-GB" noProof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61B-04B5-4F3D-BDB7-4B41A4F94F6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  <a:ln/>
        </p:spPr>
        <p:txBody>
          <a:bodyPr lIns="91285" tIns="45642" rIns="91285" bIns="45642"/>
          <a:lstStyle/>
          <a:p>
            <a:pPr eaLnBrk="1" hangingPunct="1"/>
            <a:endParaRPr lang="en-GB" noProof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61B-04B5-4F3D-BDB7-4B41A4F94F6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  <a:ln/>
        </p:spPr>
        <p:txBody>
          <a:bodyPr lIns="91285" tIns="45642" rIns="91285" bIns="45642"/>
          <a:lstStyle/>
          <a:p>
            <a:pPr eaLnBrk="1" hangingPunct="1"/>
            <a:endParaRPr lang="en-GB" noProof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61B-04B5-4F3D-BDB7-4B41A4F94F6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  <a:ln/>
        </p:spPr>
        <p:txBody>
          <a:bodyPr lIns="91285" tIns="45642" rIns="91285" bIns="45642"/>
          <a:lstStyle/>
          <a:p>
            <a:pPr eaLnBrk="1" hangingPunct="1"/>
            <a:endParaRPr lang="en-GB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838200"/>
            <a:ext cx="20764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60769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209800"/>
            <a:ext cx="8305800" cy="43434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4076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2209800"/>
            <a:ext cx="4076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052" name="Picture 8" descr="bannerBlu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2700"/>
            <a:ext cx="91186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525" y="908050"/>
            <a:ext cx="9120188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op.it/t/WBS-TRI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rtland view final 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VisionStrategyOpportunit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8" y="306388"/>
            <a:ext cx="25923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8318128" cy="34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Qualitative research approach 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>
                <a:latin typeface="Arial" charset="0"/>
              </a:rPr>
              <a:t>Research aims: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To identify approaches to supporting teachers of economics &amp;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To identify teachers use of online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To evaluate demand for online curation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To evaluate the online product developed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GB" b="1" dirty="0">
                <a:latin typeface="Arial" charset="0"/>
              </a:rPr>
              <a:t>Research design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Semi-structured interviews at schools and colleges 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Desk-based review of online 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Focus group review of demonstration product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8134672" cy="15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09963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8318128" cy="34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b="1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8134672" cy="15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Mapping product development with research findings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49813"/>
              </p:ext>
            </p:extLst>
          </p:nvPr>
        </p:nvGraphicFramePr>
        <p:xfrm>
          <a:off x="755576" y="2132856"/>
          <a:ext cx="7488832" cy="352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657">
                <a:tc>
                  <a:txBody>
                    <a:bodyPr/>
                    <a:lstStyle/>
                    <a:p>
                      <a:r>
                        <a:rPr lang="en-US" sz="2600" dirty="0"/>
                        <a:t>Identified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Features in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736">
                <a:tc>
                  <a:txBody>
                    <a:bodyPr/>
                    <a:lstStyle/>
                    <a:p>
                      <a:r>
                        <a:rPr lang="en-US" sz="2400" dirty="0"/>
                        <a:t>Need to develop business and economic understanding (Ofsted</a:t>
                      </a:r>
                      <a:r>
                        <a:rPr lang="en-US" sz="2400" baseline="0" dirty="0"/>
                        <a:t> 2011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Articles demonstrate how business &amp; economic relate to every day life &amp; broader impact of business &amp; economics on an individual firm etc..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61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8318128" cy="34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b="1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8134672" cy="15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Mapping product development with research findings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89815"/>
              </p:ext>
            </p:extLst>
          </p:nvPr>
        </p:nvGraphicFramePr>
        <p:xfrm>
          <a:off x="755576" y="2132856"/>
          <a:ext cx="7488832" cy="352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657">
                <a:tc>
                  <a:txBody>
                    <a:bodyPr/>
                    <a:lstStyle/>
                    <a:p>
                      <a:r>
                        <a:rPr lang="en-US" sz="2600" dirty="0"/>
                        <a:t>Identified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Features in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736">
                <a:tc>
                  <a:txBody>
                    <a:bodyPr/>
                    <a:lstStyle/>
                    <a:p>
                      <a:r>
                        <a:rPr lang="en-US" sz="2400" dirty="0"/>
                        <a:t>Need to build financial awareness (Ofsted</a:t>
                      </a:r>
                      <a:r>
                        <a:rPr lang="en-US" sz="2400" baseline="0" dirty="0"/>
                        <a:t> 2011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Articles help build awareness of how economic variables affect persona; and business finances,</a:t>
                      </a:r>
                      <a:r>
                        <a:rPr lang="en-US" sz="2400" baseline="0" dirty="0"/>
                        <a:t> as well as building awareness of financial terminology.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86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8318128" cy="34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b="1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8134672" cy="15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Mapping product development with research findings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47817"/>
              </p:ext>
            </p:extLst>
          </p:nvPr>
        </p:nvGraphicFramePr>
        <p:xfrm>
          <a:off x="755576" y="2132857"/>
          <a:ext cx="748883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326">
                <a:tc>
                  <a:txBody>
                    <a:bodyPr/>
                    <a:lstStyle/>
                    <a:p>
                      <a:r>
                        <a:rPr lang="en-US" sz="2600" dirty="0"/>
                        <a:t>Identified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Features in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954">
                <a:tc>
                  <a:txBody>
                    <a:bodyPr/>
                    <a:lstStyle/>
                    <a:p>
                      <a:r>
                        <a:rPr lang="en-US" sz="2400" dirty="0"/>
                        <a:t>Emphasis on assessment – atomistic approach to development (Ofsted</a:t>
                      </a:r>
                      <a:r>
                        <a:rPr lang="en-US" sz="2400" baseline="0" dirty="0"/>
                        <a:t> 2011</a:t>
                      </a:r>
                      <a:r>
                        <a:rPr lang="en-US" baseline="0" dirty="0"/>
                        <a:t>)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sz="2400" baseline="0" dirty="0"/>
                        <a:t>Education conscious- ‘cool to be clever’ (Oblinger 2003)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Discussion</a:t>
                      </a:r>
                      <a:r>
                        <a:rPr lang="en-US" sz="2400" baseline="0" dirty="0"/>
                        <a:t> of articles in class leading to higher levels of learning</a:t>
                      </a:r>
                    </a:p>
                    <a:p>
                      <a:endParaRPr lang="en-US" sz="2400" baseline="0" dirty="0"/>
                    </a:p>
                    <a:p>
                      <a:r>
                        <a:rPr lang="en-US" sz="2400" baseline="0" dirty="0"/>
                        <a:t>Online platform more engaging – easier to access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17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8318128" cy="34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b="1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8134672" cy="15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Mapping product development with research findings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696170"/>
              </p:ext>
            </p:extLst>
          </p:nvPr>
        </p:nvGraphicFramePr>
        <p:xfrm>
          <a:off x="755576" y="2132856"/>
          <a:ext cx="7488832" cy="352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657">
                <a:tc>
                  <a:txBody>
                    <a:bodyPr/>
                    <a:lstStyle/>
                    <a:p>
                      <a:r>
                        <a:rPr lang="en-US" sz="2600" dirty="0"/>
                        <a:t>Identified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Features in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736">
                <a:tc>
                  <a:txBody>
                    <a:bodyPr/>
                    <a:lstStyle/>
                    <a:p>
                      <a:r>
                        <a:rPr lang="en-US" sz="2400" dirty="0"/>
                        <a:t>The pressured millennials (Howe &amp; Strauss 2000) 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Millennials</a:t>
                      </a:r>
                      <a:r>
                        <a:rPr lang="en-US" sz="2400" baseline="0" dirty="0"/>
                        <a:t> seek relevance </a:t>
                      </a:r>
                      <a:r>
                        <a:rPr lang="en-US" sz="2400" dirty="0"/>
                        <a:t>in what’s being taught Windham (2005)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Subheadings</a:t>
                      </a:r>
                      <a:r>
                        <a:rPr lang="en-US" sz="2400" baseline="0" dirty="0"/>
                        <a:t> linked to the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curriculum</a:t>
                      </a:r>
                      <a:r>
                        <a:rPr lang="en-US" sz="2400" baseline="0" dirty="0"/>
                        <a:t> saves search time</a:t>
                      </a:r>
                    </a:p>
                    <a:p>
                      <a:endParaRPr lang="en-US" sz="2400" baseline="0" dirty="0"/>
                    </a:p>
                    <a:p>
                      <a:r>
                        <a:rPr lang="en-US" sz="2400" baseline="0" dirty="0"/>
                        <a:t>Curation can be tailored to areas of particular interest/relevance to young people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9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8318128" cy="34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b="1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8134672" cy="15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Mapping product development with research findings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95221"/>
              </p:ext>
            </p:extLst>
          </p:nvPr>
        </p:nvGraphicFramePr>
        <p:xfrm>
          <a:off x="755576" y="1700808"/>
          <a:ext cx="7488832" cy="400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657">
                <a:tc>
                  <a:txBody>
                    <a:bodyPr/>
                    <a:lstStyle/>
                    <a:p>
                      <a:r>
                        <a:rPr lang="en-US" sz="2600" dirty="0"/>
                        <a:t>Identified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Features in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736">
                <a:tc>
                  <a:txBody>
                    <a:bodyPr/>
                    <a:lstStyle/>
                    <a:p>
                      <a:r>
                        <a:rPr lang="en-US" sz="2400" dirty="0"/>
                        <a:t>Learning processes need to keep pace with the demands of the millennials (Shorman 2009)</a:t>
                      </a:r>
                      <a:r>
                        <a:rPr lang="en-US" sz="2400" baseline="0" dirty="0"/>
                        <a:t> who are ‘tecno-savvy’ Nicholas (2008), Small (2008)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Need to use technology</a:t>
                      </a:r>
                      <a:r>
                        <a:rPr lang="en-US" sz="2400" baseline="0" dirty="0"/>
                        <a:t> to enhance 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Online</a:t>
                      </a:r>
                      <a:r>
                        <a:rPr lang="en-US" sz="2400" baseline="0" dirty="0"/>
                        <a:t> platform ideal choice due to multiple access points including laptops and mobiles </a:t>
                      </a:r>
                    </a:p>
                    <a:p>
                      <a:endParaRPr lang="en-US" sz="2400" baseline="0" dirty="0"/>
                    </a:p>
                    <a:p>
                      <a:endParaRPr lang="en-US" sz="2400" baseline="0" dirty="0"/>
                    </a:p>
                    <a:p>
                      <a:r>
                        <a:rPr lang="en-US" sz="2400" baseline="0" dirty="0"/>
                        <a:t>Schacter (2001) found that utilising technology raised overall attainment levels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2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8318128" cy="34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b="1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8134672" cy="15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Conclusions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1844824"/>
            <a:ext cx="8318500" cy="367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Teachers were found to be well resourced having access to print and online services to enhance learning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Students and Teachers were time poor, which impacted on-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the gathering of examples of applications of economics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the planning of relevant trips.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Teachers thought the resource would save time and act as a ‘one stop shop’ for relevant timely material to enhance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245774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838200"/>
            <a:ext cx="8134672" cy="1582688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Arial" charset="0"/>
              </a:rPr>
              <a:t>TRIBE @ WBS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2204864"/>
            <a:ext cx="8318500" cy="36790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Utilised in </a:t>
            </a:r>
            <a:r>
              <a:rPr lang="en-GB" i="1" dirty="0">
                <a:latin typeface="Arial" charset="0"/>
              </a:rPr>
              <a:t>Global economy </a:t>
            </a:r>
            <a:r>
              <a:rPr lang="en-GB" dirty="0">
                <a:latin typeface="Arial" charset="0"/>
              </a:rPr>
              <a:t>module -second year economics module with a focus on application of economic theory to global economic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i="1" dirty="0">
                <a:latin typeface="Arial" charset="0"/>
              </a:rPr>
              <a:t>“What’s in the paper’s?”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4 students employed as news curators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Employment opportunities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Marketing assistant (student)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Student news curators</a:t>
            </a:r>
          </a:p>
        </p:txBody>
      </p:sp>
    </p:spTree>
    <p:extLst>
      <p:ext uri="{BB962C8B-B14F-4D97-AF65-F5344CB8AC3E}">
        <p14:creationId xmlns:p14="http://schemas.microsoft.com/office/powerpoint/2010/main" val="230463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147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4608512" cy="308503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124744"/>
            <a:ext cx="40782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/>
              <a:t>	</a:t>
            </a:r>
            <a:r>
              <a:rPr lang="en-GB" sz="2800" dirty="0">
                <a:latin typeface="Arial" charset="0"/>
              </a:rPr>
              <a:t>TRIBE work experience team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>
                <a:latin typeface="Arial" charset="0"/>
              </a:rPr>
              <a:t>    2013/14</a:t>
            </a:r>
            <a:endParaRPr lang="en-US" sz="2800" dirty="0">
              <a:latin typeface="Arial" charset="0"/>
            </a:endParaRPr>
          </a:p>
        </p:txBody>
      </p:sp>
      <p:pic>
        <p:nvPicPr>
          <p:cNvPr id="6" name="Picture 5" descr="DSC_148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2"/>
            <a:ext cx="4732970" cy="316835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</p:spTree>
    <p:extLst>
      <p:ext uri="{BB962C8B-B14F-4D97-AF65-F5344CB8AC3E}">
        <p14:creationId xmlns:p14="http://schemas.microsoft.com/office/powerpoint/2010/main" val="2023263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0 at 03.5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392488" cy="4365093"/>
          </a:xfrm>
          <a:prstGeom prst="rect">
            <a:avLst/>
          </a:prstGeom>
        </p:spPr>
      </p:pic>
      <p:pic>
        <p:nvPicPr>
          <p:cNvPr id="5" name="Picture 4" descr="Screen Shot 2015-09-10 at 04.06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262613" cy="431679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52536" y="72008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</p:spTree>
    <p:extLst>
      <p:ext uri="{BB962C8B-B14F-4D97-AF65-F5344CB8AC3E}">
        <p14:creationId xmlns:p14="http://schemas.microsoft.com/office/powerpoint/2010/main" val="300932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132856"/>
            <a:ext cx="8060432" cy="1470025"/>
          </a:xfrm>
        </p:spPr>
        <p:txBody>
          <a:bodyPr/>
          <a:lstStyle/>
          <a:p>
            <a:pPr eaLnBrk="1" hangingPunct="1"/>
            <a:r>
              <a:rPr lang="en-GB" sz="4800" b="1" dirty="0">
                <a:latin typeface="Arial" charset="0"/>
              </a:rPr>
              <a:t>TRIBE</a:t>
            </a:r>
            <a:br>
              <a:rPr lang="en-GB" b="1" dirty="0">
                <a:latin typeface="Arial" charset="0"/>
              </a:rPr>
            </a:br>
            <a:br>
              <a:rPr lang="en-GB" b="1" dirty="0">
                <a:latin typeface="Arial" charset="0"/>
              </a:rPr>
            </a:br>
            <a:r>
              <a:rPr lang="en-GB" b="1" dirty="0">
                <a:latin typeface="Arial" charset="0"/>
              </a:rPr>
              <a:t>Online Teaching Resource for Business &amp; Economics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33" y="4221088"/>
            <a:ext cx="9217024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dirty="0">
                <a:latin typeface="Arial" charset="0"/>
              </a:rPr>
              <a:t>Karen Kufuor</a:t>
            </a:r>
          </a:p>
          <a:p>
            <a:pPr eaLnBrk="1" hangingPunct="1">
              <a:lnSpc>
                <a:spcPct val="80000"/>
              </a:lnSpc>
            </a:pPr>
            <a:r>
              <a:rPr lang="en-GB" dirty="0">
                <a:latin typeface="Arial" charset="0"/>
              </a:rPr>
              <a:t>Principal Lecturer</a:t>
            </a:r>
          </a:p>
          <a:p>
            <a:pPr eaLnBrk="1" hangingPunct="1">
              <a:lnSpc>
                <a:spcPct val="80000"/>
              </a:lnSpc>
            </a:pPr>
            <a:r>
              <a:rPr lang="en-GB" dirty="0">
                <a:latin typeface="Arial" charset="0"/>
              </a:rPr>
              <a:t>Westminster Business School</a:t>
            </a:r>
          </a:p>
          <a:p>
            <a:pPr eaLnBrk="1" hangingPunct="1">
              <a:lnSpc>
                <a:spcPct val="80000"/>
              </a:lnSpc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i="1" dirty="0">
                <a:latin typeface="Arial" charset="0"/>
              </a:rPr>
              <a:t>Developments in Economics Education </a:t>
            </a:r>
            <a:r>
              <a:rPr lang="en-US" dirty="0">
                <a:latin typeface="Arial" charset="0"/>
              </a:rPr>
              <a:t>Conference </a:t>
            </a:r>
          </a:p>
          <a:p>
            <a:pPr eaLnBrk="1" hangingPunct="1">
              <a:lnSpc>
                <a:spcPct val="80000"/>
              </a:lnSpc>
            </a:pPr>
            <a:r>
              <a:rPr lang="en-GB" dirty="0">
                <a:latin typeface="Arial" charset="0"/>
              </a:rPr>
              <a:t>Thurs, September 10</a:t>
            </a:r>
            <a:r>
              <a:rPr lang="en-GB" baseline="30000" dirty="0">
                <a:latin typeface="Arial" charset="0"/>
              </a:rPr>
              <a:t>th</a:t>
            </a:r>
            <a:r>
              <a:rPr lang="en-GB" dirty="0">
                <a:latin typeface="Arial" charset="0"/>
              </a:rPr>
              <a:t>, 2015</a:t>
            </a:r>
          </a:p>
          <a:p>
            <a:pPr eaLnBrk="1" hangingPunct="1">
              <a:lnSpc>
                <a:spcPct val="80000"/>
              </a:lnSpc>
            </a:pPr>
            <a:endParaRPr lang="en-GB" dirty="0">
              <a:latin typeface="Arial" charset="0"/>
            </a:endParaRPr>
          </a:p>
        </p:txBody>
      </p:sp>
      <p:pic>
        <p:nvPicPr>
          <p:cNvPr id="3" name="Picture 2" descr="Screen Shot 2014-06-12 at 10.39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58" y="0"/>
            <a:ext cx="1299542" cy="897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838200"/>
            <a:ext cx="8134672" cy="1582688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Arial" charset="0"/>
              </a:rPr>
              <a:t>Moving forward- TRIBE</a:t>
            </a:r>
            <a:br>
              <a:rPr lang="en-GB" sz="3200" dirty="0">
                <a:latin typeface="Arial" charset="0"/>
              </a:rPr>
            </a:br>
            <a:endParaRPr lang="en-GB" sz="3200" dirty="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060848"/>
            <a:ext cx="8534524" cy="3967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Part of blended learning approach at WBS as outlined by learning futures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Opportunities to roll forward into other modules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Own scoop it page per module??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Rescooping from other pages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Employability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Student helpers in marketing &amp; news curation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Outreach work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School/college visits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Secondary school/college students undertaking voluntary work</a:t>
            </a:r>
          </a:p>
        </p:txBody>
      </p:sp>
    </p:spTree>
    <p:extLst>
      <p:ext uri="{BB962C8B-B14F-4D97-AF65-F5344CB8AC3E}">
        <p14:creationId xmlns:p14="http://schemas.microsoft.com/office/powerpoint/2010/main" val="3786509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838200"/>
            <a:ext cx="8134672" cy="1582688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Arial" charset="0"/>
              </a:rPr>
              <a:t>2015/16 Outreach project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204864"/>
            <a:ext cx="8318500" cy="36790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Working with New Vic College in East London on BTEC Unit 38 assessment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TRIBE monitored weekly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Online learning diaries monitored by WBS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Student presentation to take place at WBS</a:t>
            </a:r>
          </a:p>
        </p:txBody>
      </p:sp>
    </p:spTree>
    <p:extLst>
      <p:ext uri="{BB962C8B-B14F-4D97-AF65-F5344CB8AC3E}">
        <p14:creationId xmlns:p14="http://schemas.microsoft.com/office/powerpoint/2010/main" val="192138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de-DE" sz="4800" i="1" dirty="0">
                <a:latin typeface="Arial" charset="0"/>
              </a:rPr>
            </a:br>
            <a:r>
              <a:rPr lang="de-DE" sz="2800" b="1" dirty="0">
                <a:latin typeface="Arial" charset="0"/>
              </a:rPr>
              <a:t>Thank you for your attention</a:t>
            </a:r>
            <a:br>
              <a:rPr lang="de-DE" sz="4800" i="1" dirty="0">
                <a:latin typeface="Arial" charset="0"/>
              </a:rPr>
            </a:br>
            <a:br>
              <a:rPr lang="de-DE" sz="4800" i="1" dirty="0">
                <a:latin typeface="Arial" charset="0"/>
              </a:rPr>
            </a:br>
            <a:r>
              <a:rPr lang="de-DE" sz="4800" i="1" dirty="0">
                <a:latin typeface="Arial" charset="0"/>
              </a:rPr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916832"/>
            <a:ext cx="66247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800" dirty="0">
                <a:latin typeface="Arial" charset="0"/>
              </a:rPr>
              <a:t>Online news curation service 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2800" dirty="0">
                <a:latin typeface="Arial" charset="0"/>
              </a:rPr>
              <a:t>Media (articles &amp; videos) on business and economics-sourced by WBS academics 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2800" dirty="0">
                <a:latin typeface="Arial" charset="0"/>
              </a:rPr>
              <a:t>Links to AS &amp; A2 topics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2800" dirty="0">
                <a:latin typeface="Arial" charset="0"/>
              </a:rPr>
              <a:t>Live streamed events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2800" b="1" dirty="0">
                <a:latin typeface="Arial" charset="0"/>
                <a:hlinkClick r:id="rId3"/>
              </a:rPr>
              <a:t>www.scoop.it/t/WBS-TRIBE</a:t>
            </a:r>
            <a:endParaRPr lang="en-GB" sz="2800" b="1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GB" sz="3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3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3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pic>
        <p:nvPicPr>
          <p:cNvPr id="8" name="Picture 7" descr="question-mar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206084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1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2492896"/>
            <a:ext cx="3744416" cy="296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Online curation service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Media (articles &amp; videos) on business and economics sourced by WBS academics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Livestreamed events</a:t>
            </a: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pic>
        <p:nvPicPr>
          <p:cNvPr id="2" name="Picture 1" descr="Screen Shot 2015-09-10 at 01.19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9095"/>
            <a:ext cx="8208912" cy="513057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pic>
        <p:nvPicPr>
          <p:cNvPr id="8" name="Picture 7" descr="question-mar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564904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3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2204864"/>
            <a:ext cx="3997648" cy="39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Borne out of need to address shortcomings identified by Ofsted (2011) in the teaching of economics, business &amp; enterprise.</a:t>
            </a: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27984" y="1844824"/>
            <a:ext cx="43924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200" dirty="0">
                <a:latin typeface="Arial" charset="0"/>
              </a:rPr>
              <a:t>Ofsted (2011)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dirty="0">
                <a:latin typeface="Arial" charset="0"/>
              </a:rPr>
              <a:t>Lack of development in financial, economic and business awareness &amp; capabilities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dirty="0">
                <a:latin typeface="Arial" charset="0"/>
              </a:rPr>
              <a:t>Lusardi, Mitchel &amp; Curso (2010) found poor financial awareness amongst young people in the US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dirty="0">
                <a:latin typeface="Arial" charset="0"/>
              </a:rPr>
              <a:t>ONS(2013) 50% individuals in UK found debts a burden in 2008/10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200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sz="2200" dirty="0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1124744"/>
            <a:ext cx="532859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chemeClr val="tx1"/>
                </a:solidFill>
                <a:latin typeface="Arial" charset="0"/>
              </a:rPr>
              <a:t>Background</a:t>
            </a:r>
            <a:r>
              <a:rPr lang="en-GB" sz="24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15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2204864"/>
            <a:ext cx="3997648" cy="39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Borne out of need to address shortcomings identified by Ofsted (2011) in the teaching of economics, business &amp; enterprise.</a:t>
            </a: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27984" y="2204864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Ofsted (2011)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Insufficient links with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Assignment bias- little evidence of higher learning- linked to narrow focus on completing assignments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200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sz="2200" dirty="0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1124744"/>
            <a:ext cx="532859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chemeClr val="tx1"/>
                </a:solidFill>
                <a:latin typeface="Arial" charset="0"/>
              </a:rPr>
              <a:t>Background</a:t>
            </a:r>
            <a:r>
              <a:rPr lang="en-GB" sz="24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9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64492"/>
              </p:ext>
            </p:extLst>
          </p:nvPr>
        </p:nvGraphicFramePr>
        <p:xfrm>
          <a:off x="899592" y="1340769"/>
          <a:ext cx="7632848" cy="460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50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41">
                <a:tc>
                  <a:txBody>
                    <a:bodyPr/>
                    <a:lstStyle/>
                    <a:p>
                      <a:r>
                        <a:rPr lang="en-US" sz="2200" dirty="0"/>
                        <a:t>Weekly updated</a:t>
                      </a:r>
                      <a:r>
                        <a:rPr lang="en-US" sz="2200" baseline="0" dirty="0"/>
                        <a:t> articles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Subheadings linked to the A level</a:t>
                      </a:r>
                      <a:r>
                        <a:rPr lang="en-US" sz="2200" baseline="0" dirty="0"/>
                        <a:t> curriculum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0781">
                <a:tc>
                  <a:txBody>
                    <a:bodyPr/>
                    <a:lstStyle/>
                    <a:p>
                      <a:r>
                        <a:rPr lang="en-US" sz="2200" dirty="0"/>
                        <a:t>Discussion</a:t>
                      </a:r>
                      <a:r>
                        <a:rPr lang="en-US" sz="2200" baseline="0" dirty="0"/>
                        <a:t> questions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Test understanding, or use in seminars,</a:t>
                      </a:r>
                      <a:r>
                        <a:rPr lang="en-US" sz="2200" baseline="0" dirty="0"/>
                        <a:t> encouraging synthesis and analysis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811">
                <a:tc>
                  <a:txBody>
                    <a:bodyPr/>
                    <a:lstStyle/>
                    <a:p>
                      <a:r>
                        <a:rPr lang="en-US" sz="2200" dirty="0"/>
                        <a:t>Webinars/live streamed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Events available as livestreamed events or saved videos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87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</p:spTree>
    <p:extLst>
      <p:ext uri="{BB962C8B-B14F-4D97-AF65-F5344CB8AC3E}">
        <p14:creationId xmlns:p14="http://schemas.microsoft.com/office/powerpoint/2010/main" val="371090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052736"/>
            <a:ext cx="8134672" cy="1582688"/>
          </a:xfrm>
        </p:spPr>
        <p:txBody>
          <a:bodyPr/>
          <a:lstStyle/>
          <a:p>
            <a:pPr eaLnBrk="1" hangingPunct="1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The main benefits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132856"/>
            <a:ext cx="8318128" cy="346303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Media tailored to encourage class discussions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Time saving feature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Perfect forum to support the learning styles of millennials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Maximising interactivity with technology.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Using multiple mobile access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Maintaining student attention using popular media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Providing education that is ‘relevant’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Provides professional and timely material</a:t>
            </a: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</p:spTree>
    <p:extLst>
      <p:ext uri="{BB962C8B-B14F-4D97-AF65-F5344CB8AC3E}">
        <p14:creationId xmlns:p14="http://schemas.microsoft.com/office/powerpoint/2010/main" val="298644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52536" y="-14064"/>
            <a:ext cx="90730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TRIBE: Teaching Resource in Business &amp; Economics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2132856"/>
            <a:ext cx="8318128" cy="34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Support for the use of newspaper articles in teaching economics (Becker et al 2006, Becket 1998)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Link between technology enhanced learning and active learning (Poole, Sky-</a:t>
            </a:r>
            <a:r>
              <a:rPr lang="en-GB" dirty="0" err="1">
                <a:latin typeface="Arial" charset="0"/>
              </a:rPr>
              <a:t>Mellvain</a:t>
            </a:r>
            <a:r>
              <a:rPr lang="en-GB" dirty="0">
                <a:latin typeface="Arial" charset="0"/>
              </a:rPr>
              <a:t>, Jackson and Singer 2006)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Technology enhanced learning fits with the learning styles of </a:t>
            </a:r>
            <a:r>
              <a:rPr lang="en-GB" dirty="0" err="1">
                <a:latin typeface="Arial" charset="0"/>
              </a:rPr>
              <a:t>millennials</a:t>
            </a:r>
            <a:r>
              <a:rPr lang="en-GB" dirty="0">
                <a:latin typeface="Arial" charset="0"/>
              </a:rPr>
              <a:t> (Roberts 2005)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052736"/>
            <a:ext cx="8134672" cy="15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Literature review </a:t>
            </a:r>
          </a:p>
        </p:txBody>
      </p:sp>
    </p:spTree>
    <p:extLst>
      <p:ext uri="{BB962C8B-B14F-4D97-AF65-F5344CB8AC3E}">
        <p14:creationId xmlns:p14="http://schemas.microsoft.com/office/powerpoint/2010/main" val="39690599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4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CCECFF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4F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CCEC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4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5850</TotalTime>
  <Words>1025</Words>
  <Application>Microsoft Office PowerPoint</Application>
  <PresentationFormat>On-screen Show (4:3)</PresentationFormat>
  <Paragraphs>180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Default Design</vt:lpstr>
      <vt:lpstr>PowerPoint Presentation</vt:lpstr>
      <vt:lpstr>TRIBE  Online Teaching Resource for Business &amp; 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main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TRIBE @ WBS</vt:lpstr>
      <vt:lpstr>PowerPoint Presentation</vt:lpstr>
      <vt:lpstr>PowerPoint Presentation</vt:lpstr>
      <vt:lpstr>Moving forward- TRIBE </vt:lpstr>
      <vt:lpstr>2015/16 Outreach project</vt:lpstr>
      <vt:lpstr> Thank you for your attention  Any questions?</vt:lpstr>
    </vt:vector>
  </TitlesOfParts>
  <Company>University of Westminster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TRIBE: Online Teaching Resource for Business &amp; Economics</dc:title>
  <dc:creator>Marylebone Campus</dc:creator>
  <cp:lastModifiedBy>Martin Poulter</cp:lastModifiedBy>
  <cp:revision>388</cp:revision>
  <dcterms:created xsi:type="dcterms:W3CDTF">2001-09-25T08:59:48Z</dcterms:created>
  <dcterms:modified xsi:type="dcterms:W3CDTF">2023-10-03T16:01:30Z</dcterms:modified>
</cp:coreProperties>
</file>