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88" r:id="rId2"/>
    <p:sldId id="263" r:id="rId3"/>
    <p:sldId id="277" r:id="rId4"/>
    <p:sldId id="278" r:id="rId5"/>
    <p:sldId id="279" r:id="rId6"/>
    <p:sldId id="293" r:id="rId7"/>
    <p:sldId id="294" r:id="rId8"/>
    <p:sldId id="295" r:id="rId9"/>
    <p:sldId id="296" r:id="rId10"/>
    <p:sldId id="297" r:id="rId11"/>
    <p:sldId id="292" r:id="rId12"/>
    <p:sldId id="280" r:id="rId13"/>
    <p:sldId id="299" r:id="rId14"/>
    <p:sldId id="281" r:id="rId15"/>
    <p:sldId id="300" r:id="rId16"/>
    <p:sldId id="302" r:id="rId17"/>
    <p:sldId id="301" r:id="rId18"/>
    <p:sldId id="30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15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031DC-0028-49FF-9CDA-E0F9511058BB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89348-44ED-45F2-A25A-111F3DB1E0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72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D129-84B0-EE43-B5B3-FABCE3C2A385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0B01-6095-AE4A-856D-FF5A132F1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9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D129-84B0-EE43-B5B3-FABCE3C2A385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0B01-6095-AE4A-856D-FF5A132F1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5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D129-84B0-EE43-B5B3-FABCE3C2A385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0B01-6095-AE4A-856D-FF5A132F1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D129-84B0-EE43-B5B3-FABCE3C2A385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0B01-6095-AE4A-856D-FF5A132F1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D129-84B0-EE43-B5B3-FABCE3C2A385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0B01-6095-AE4A-856D-FF5A132F1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D129-84B0-EE43-B5B3-FABCE3C2A385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0B01-6095-AE4A-856D-FF5A132F1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1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D129-84B0-EE43-B5B3-FABCE3C2A385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0B01-6095-AE4A-856D-FF5A132F1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5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D129-84B0-EE43-B5B3-FABCE3C2A385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0B01-6095-AE4A-856D-FF5A132F1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7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D129-84B0-EE43-B5B3-FABCE3C2A385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0B01-6095-AE4A-856D-FF5A132F1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0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D129-84B0-EE43-B5B3-FABCE3C2A385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0B01-6095-AE4A-856D-FF5A132F1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3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D129-84B0-EE43-B5B3-FABCE3C2A385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0B01-6095-AE4A-856D-FF5A132F1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7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AD129-84B0-EE43-B5B3-FABCE3C2A385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60B01-6095-AE4A-856D-FF5A132F1D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4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bridgeessays.com/price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Forward or Next 2">
            <a:hlinkClick r:id="" action="ppaction://noaction" highlightClick="1"/>
          </p:cNvPr>
          <p:cNvSpPr/>
          <p:nvPr/>
        </p:nvSpPr>
        <p:spPr>
          <a:xfrm>
            <a:off x="6487427" y="4928135"/>
            <a:ext cx="2180349" cy="1713298"/>
          </a:xfrm>
          <a:prstGeom prst="actionButtonForwardNext">
            <a:avLst/>
          </a:prstGeom>
          <a:noFill/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75637" y="1188025"/>
            <a:ext cx="8017827" cy="5049287"/>
          </a:xfrm>
          <a:prstGeom prst="rect">
            <a:avLst/>
          </a:prstGeom>
          <a:solidFill>
            <a:srgbClr val="433A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638" y="414963"/>
            <a:ext cx="2908300" cy="660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123728" y="1844824"/>
            <a:ext cx="4732039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71415" y="4607990"/>
            <a:ext cx="4732039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4032" y="6299392"/>
            <a:ext cx="3721100" cy="393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3431" y="2081712"/>
            <a:ext cx="70715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Original is Your Work?: Cheating and Plagiarism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7984" y="551723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2015 DEE Conference</a:t>
            </a:r>
          </a:p>
          <a:p>
            <a:r>
              <a:rPr lang="en-GB" dirty="0"/>
              <a:t>Carlos Cortinhas, University of Exeter</a:t>
            </a:r>
          </a:p>
        </p:txBody>
      </p:sp>
    </p:spTree>
    <p:extLst>
      <p:ext uri="{BB962C8B-B14F-4D97-AF65-F5344CB8AC3E}">
        <p14:creationId xmlns:p14="http://schemas.microsoft.com/office/powerpoint/2010/main" val="2235207951"/>
      </p:ext>
    </p:extLst>
  </p:cSld>
  <p:clrMapOvr>
    <a:masterClrMapping/>
  </p:clrMapOvr>
  <p:transition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" y="0"/>
            <a:ext cx="9180000" cy="6909481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0362" y="444046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solidFill>
                  <a:srgbClr val="0062AB"/>
                </a:solidFill>
                <a:latin typeface="Arial" charset="0"/>
                <a:cs typeface="+mn-cs"/>
              </a:rPr>
              <a:t>Turnitin</a:t>
            </a:r>
            <a:r>
              <a:rPr lang="en-US" sz="3600" dirty="0">
                <a:solidFill>
                  <a:srgbClr val="0062AB"/>
                </a:solidFill>
                <a:latin typeface="Arial" charset="0"/>
                <a:cs typeface="+mn-cs"/>
              </a:rPr>
              <a:t>: Advanced Options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0571" y="1654629"/>
            <a:ext cx="81134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There are three options for “Report Generation Speed”: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Generate reports immediately (resubmissions are not allowed)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Generate reports immediately (resubmissions are allowed until due date)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Generate reports on due date (resubmissions are allowed until due date)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555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1038225"/>
            <a:ext cx="89535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2875" y="932111"/>
            <a:ext cx="6400800" cy="48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GB" sz="2000" dirty="0">
                <a:latin typeface="Arial" charset="0"/>
              </a:rPr>
              <a:t>Example of originality Report:</a:t>
            </a:r>
            <a:endParaRPr lang="en-US" sz="2000" b="1" dirty="0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2710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" y="0"/>
            <a:ext cx="9180000" cy="6909481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62AB"/>
                </a:solidFill>
                <a:latin typeface="Arial" charset="0"/>
                <a:cs typeface="+mn-cs"/>
              </a:rPr>
              <a:t>Example of a report with plagiarism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71" y="1022350"/>
            <a:ext cx="7837638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855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" y="-23090"/>
            <a:ext cx="9180000" cy="6909481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62AB"/>
                </a:solidFill>
                <a:latin typeface="Arial" charset="0"/>
                <a:cs typeface="+mn-cs"/>
              </a:rPr>
              <a:t>Example of a report with plagiarism??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71" y="1022350"/>
            <a:ext cx="7837638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80749" y="1727200"/>
            <a:ext cx="7439251" cy="2112735"/>
            <a:chOff x="180749" y="1727200"/>
            <a:chExt cx="7439251" cy="211273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49" y="2582635"/>
              <a:ext cx="5705475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H="1">
              <a:off x="2859314" y="1727200"/>
              <a:ext cx="4760686" cy="11321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228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" y="11545"/>
            <a:ext cx="9180000" cy="6909481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62AB"/>
                </a:solidFill>
                <a:latin typeface="Arial" charset="0"/>
              </a:rPr>
              <a:t>Avoiding Plagiarism: Some ideas</a:t>
            </a:r>
            <a:endParaRPr lang="en-US" sz="3600" dirty="0">
              <a:solidFill>
                <a:srgbClr val="0062AB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5913" y="1266825"/>
            <a:ext cx="8532141" cy="435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The best and most successful way to avoid plagiarism is to design assignments in ways that plagiarism is discouraged:</a:t>
            </a:r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Avoid general questions</a:t>
            </a:r>
          </a:p>
          <a:p>
            <a:pPr marL="800100" lvl="1" indent="-342900">
              <a:spcBef>
                <a:spcPct val="50000"/>
              </a:spcBef>
              <a:buClr>
                <a:schemeClr val="accent2"/>
              </a:buClr>
              <a:buFont typeface="Arial"/>
              <a:buChar char="•"/>
              <a:defRPr/>
            </a:pPr>
            <a:r>
              <a:rPr lang="en-US" sz="2200" dirty="0">
                <a:solidFill>
                  <a:srgbClr val="808080"/>
                </a:solidFill>
                <a:latin typeface="Arial" charset="0"/>
              </a:rPr>
              <a:t>whenever possible, individualize questions (e.g. each student/group is asked to use data from different countries, </a:t>
            </a:r>
            <a:r>
              <a:rPr lang="en-US" sz="2200" dirty="0" err="1">
                <a:solidFill>
                  <a:srgbClr val="808080"/>
                </a:solidFill>
                <a:latin typeface="Arial" charset="0"/>
              </a:rPr>
              <a:t>maths</a:t>
            </a:r>
            <a:r>
              <a:rPr lang="en-US" sz="2200" dirty="0">
                <a:solidFill>
                  <a:srgbClr val="808080"/>
                </a:solidFill>
                <a:latin typeface="Arial" charset="0"/>
              </a:rPr>
              <a:t> problems use randomly generated data, etc.)</a:t>
            </a:r>
          </a:p>
          <a:p>
            <a:pPr marL="800100" lvl="1" indent="-342900">
              <a:spcBef>
                <a:spcPct val="50000"/>
              </a:spcBef>
              <a:buClr>
                <a:schemeClr val="accent2"/>
              </a:buClr>
              <a:buFont typeface="Arial"/>
              <a:buChar char="•"/>
              <a:defRPr/>
            </a:pPr>
            <a:r>
              <a:rPr lang="en-US" sz="2200" dirty="0" err="1">
                <a:solidFill>
                  <a:srgbClr val="808080"/>
                </a:solidFill>
                <a:latin typeface="Arial" charset="0"/>
              </a:rPr>
              <a:t>taylor</a:t>
            </a:r>
            <a:r>
              <a:rPr lang="en-US" sz="2200" dirty="0">
                <a:solidFill>
                  <a:srgbClr val="808080"/>
                </a:solidFill>
                <a:latin typeface="Arial" charset="0"/>
              </a:rPr>
              <a:t> assignments to the content that was taught/discussed in the classroom or to specific events that occurred recently</a:t>
            </a:r>
          </a:p>
          <a:p>
            <a:pPr marL="1257300" lvl="2" indent="-342900">
              <a:spcBef>
                <a:spcPct val="50000"/>
              </a:spcBef>
              <a:buClr>
                <a:schemeClr val="accent2"/>
              </a:buClr>
              <a:buFont typeface="Arial"/>
              <a:buChar char="•"/>
              <a:defRPr/>
            </a:pPr>
            <a:r>
              <a:rPr lang="en-US" sz="2200" dirty="0">
                <a:solidFill>
                  <a:srgbClr val="808080"/>
                </a:solidFill>
                <a:latin typeface="Arial" charset="0"/>
              </a:rPr>
              <a:t>One version might be to require the inclusion of specific texts or sources</a:t>
            </a:r>
          </a:p>
        </p:txBody>
      </p:sp>
    </p:spTree>
    <p:extLst>
      <p:ext uri="{BB962C8B-B14F-4D97-AF65-F5344CB8AC3E}">
        <p14:creationId xmlns:p14="http://schemas.microsoft.com/office/powerpoint/2010/main" val="285271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" y="0"/>
            <a:ext cx="9180000" cy="6909481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62AB"/>
                </a:solidFill>
                <a:latin typeface="Arial" charset="0"/>
              </a:rPr>
              <a:t>Avoiding Plagiarism (II)</a:t>
            </a:r>
            <a:endParaRPr lang="en-US" sz="3600" dirty="0">
              <a:solidFill>
                <a:srgbClr val="0062AB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5913" y="1070560"/>
            <a:ext cx="8532141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Create several stages that require contact with the academic in a sequential, incremental manner:</a:t>
            </a:r>
          </a:p>
          <a:p>
            <a:pPr marL="800100" lvl="1" indent="-342900">
              <a:spcBef>
                <a:spcPct val="50000"/>
              </a:spcBef>
              <a:buClr>
                <a:srgbClr val="FF0000"/>
              </a:buClr>
              <a:buFont typeface="Arial"/>
              <a:buChar char="•"/>
              <a:defRPr/>
            </a:pPr>
            <a:r>
              <a:rPr lang="en-US" sz="2200" dirty="0">
                <a:solidFill>
                  <a:srgbClr val="808080"/>
                </a:solidFill>
                <a:latin typeface="Arial" charset="0"/>
              </a:rPr>
              <a:t>E.g. students might be asked to submit a 2 page proposal by week 2, literature review by week 6, oral presentation by week 8, </a:t>
            </a:r>
            <a:r>
              <a:rPr lang="en-US" sz="2200" dirty="0" err="1">
                <a:solidFill>
                  <a:srgbClr val="808080"/>
                </a:solidFill>
                <a:latin typeface="Arial" charset="0"/>
              </a:rPr>
              <a:t>etc</a:t>
            </a:r>
            <a:endParaRPr lang="en-US" sz="2200" dirty="0">
              <a:solidFill>
                <a:srgbClr val="808080"/>
              </a:solidFill>
              <a:latin typeface="Arial" charset="0"/>
            </a:endParaRPr>
          </a:p>
          <a:p>
            <a:pPr marL="800100" lvl="1" indent="-342900">
              <a:spcBef>
                <a:spcPct val="50000"/>
              </a:spcBef>
              <a:buClr>
                <a:srgbClr val="FF0000"/>
              </a:buClr>
              <a:buFont typeface="Arial"/>
              <a:buChar char="•"/>
              <a:defRPr/>
            </a:pP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When feasible, require students to meet face-to-face at specific times to discuss progress in the assignment</a:t>
            </a:r>
          </a:p>
          <a:p>
            <a:pPr marL="1257300" lvl="2" indent="-342900">
              <a:spcBef>
                <a:spcPct val="50000"/>
              </a:spcBef>
              <a:buClr>
                <a:srgbClr val="FF0000"/>
              </a:buClr>
              <a:buFont typeface="Arial"/>
              <a:buChar char="•"/>
              <a:defRPr/>
            </a:pPr>
            <a:r>
              <a:rPr lang="en-US" sz="2200" dirty="0">
                <a:solidFill>
                  <a:srgbClr val="808080"/>
                </a:solidFill>
                <a:latin typeface="Arial" charset="0"/>
              </a:rPr>
              <a:t>An alternative for large classes might be to create a peer review exercise where students give feedback on each other’s work in relation to pre-determined marking criteria</a:t>
            </a:r>
          </a:p>
          <a:p>
            <a:pPr marL="1714500" lvl="3" indent="-342900">
              <a:spcBef>
                <a:spcPct val="50000"/>
              </a:spcBef>
              <a:buClr>
                <a:srgbClr val="FF0000"/>
              </a:buClr>
              <a:buFont typeface="Arial"/>
              <a:buChar char="•"/>
              <a:defRPr/>
            </a:pP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Additional advantage of making students understand what they will be assessed on and make students answer specific questions</a:t>
            </a:r>
          </a:p>
        </p:txBody>
      </p:sp>
    </p:spTree>
    <p:extLst>
      <p:ext uri="{BB962C8B-B14F-4D97-AF65-F5344CB8AC3E}">
        <p14:creationId xmlns:p14="http://schemas.microsoft.com/office/powerpoint/2010/main" val="94942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" y="0"/>
            <a:ext cx="9180000" cy="6909481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62AB"/>
                </a:solidFill>
                <a:latin typeface="Arial" charset="0"/>
              </a:rPr>
              <a:t>Avoiding Plagiarism (III)</a:t>
            </a:r>
            <a:endParaRPr lang="en-US" sz="3600" dirty="0">
              <a:solidFill>
                <a:srgbClr val="0062AB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5913" y="1070560"/>
            <a:ext cx="8532141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</a:rPr>
              <a:t>An alternative for regular one-to-one meetings when large classes exist might be to create a </a:t>
            </a:r>
            <a:r>
              <a:rPr lang="en-US" sz="2200" b="1" dirty="0">
                <a:solidFill>
                  <a:srgbClr val="808080"/>
                </a:solidFill>
                <a:latin typeface="Arial" charset="0"/>
              </a:rPr>
              <a:t>peer review </a:t>
            </a:r>
            <a:r>
              <a:rPr lang="en-US" sz="2200" dirty="0">
                <a:solidFill>
                  <a:srgbClr val="808080"/>
                </a:solidFill>
                <a:latin typeface="Arial" charset="0"/>
              </a:rPr>
              <a:t>exercises where students give feedback on each other’s work in relation to pre-determined marking criteria</a:t>
            </a:r>
          </a:p>
          <a:p>
            <a:pPr marL="1714500" lvl="3" indent="-342900">
              <a:spcBef>
                <a:spcPct val="50000"/>
              </a:spcBef>
              <a:buClr>
                <a:srgbClr val="FF0000"/>
              </a:buClr>
              <a:buFont typeface="Arial"/>
              <a:buChar char="•"/>
              <a:defRPr/>
            </a:pPr>
            <a:r>
              <a:rPr lang="en-US" sz="2200" dirty="0">
                <a:solidFill>
                  <a:srgbClr val="808080"/>
                </a:solidFill>
                <a:latin typeface="Arial" charset="0"/>
              </a:rPr>
              <a:t>Peer review feedback (and the student’s response to it) if included in the assignment will make cheating much harder</a:t>
            </a:r>
            <a:endParaRPr lang="en-US" sz="2200" dirty="0">
              <a:solidFill>
                <a:srgbClr val="808080"/>
              </a:solidFill>
              <a:latin typeface="Arial" charset="0"/>
              <a:cs typeface="+mn-cs"/>
            </a:endParaRPr>
          </a:p>
          <a:p>
            <a:pPr marL="1714500" lvl="3" indent="-342900">
              <a:spcBef>
                <a:spcPct val="50000"/>
              </a:spcBef>
              <a:buClr>
                <a:srgbClr val="FF0000"/>
              </a:buClr>
              <a:buFont typeface="Arial"/>
              <a:buChar char="•"/>
              <a:defRPr/>
            </a:pP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Additional advantage of making students understand what they will be assessed on and make students answer specific questions</a:t>
            </a:r>
          </a:p>
        </p:txBody>
      </p:sp>
    </p:spTree>
    <p:extLst>
      <p:ext uri="{BB962C8B-B14F-4D97-AF65-F5344CB8AC3E}">
        <p14:creationId xmlns:p14="http://schemas.microsoft.com/office/powerpoint/2010/main" val="223610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" y="-92360"/>
            <a:ext cx="9180000" cy="6909481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62AB"/>
                </a:solidFill>
                <a:latin typeface="Arial" charset="0"/>
              </a:rPr>
              <a:t>Avoiding Plagiarism (IV)</a:t>
            </a:r>
            <a:endParaRPr lang="en-US" sz="3600" dirty="0">
              <a:solidFill>
                <a:srgbClr val="0062AB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5913" y="1070560"/>
            <a:ext cx="8532141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Coach students about the research process</a:t>
            </a:r>
          </a:p>
          <a:p>
            <a:pPr marL="800100" lvl="1" indent="-342900">
              <a:spcBef>
                <a:spcPct val="50000"/>
              </a:spcBef>
              <a:buClr>
                <a:srgbClr val="FF0000"/>
              </a:buClr>
              <a:buFont typeface="Arial"/>
              <a:buChar char="•"/>
              <a:defRPr/>
            </a:pPr>
            <a:r>
              <a:rPr lang="en-US" sz="2200" dirty="0">
                <a:solidFill>
                  <a:srgbClr val="808080"/>
                </a:solidFill>
                <a:latin typeface="Arial" charset="0"/>
              </a:rPr>
              <a:t>Discussing the process in class and providing good and bad examples of paraphrasing, citations, footnotes, </a:t>
            </a:r>
            <a:r>
              <a:rPr lang="en-US" sz="2200" dirty="0" err="1">
                <a:solidFill>
                  <a:srgbClr val="808080"/>
                </a:solidFill>
                <a:latin typeface="Arial" charset="0"/>
              </a:rPr>
              <a:t>etc</a:t>
            </a:r>
            <a:r>
              <a:rPr lang="en-US" sz="2200" dirty="0">
                <a:solidFill>
                  <a:srgbClr val="808080"/>
                </a:solidFill>
                <a:latin typeface="Arial" charset="0"/>
              </a:rPr>
              <a:t> will help students understand </a:t>
            </a:r>
          </a:p>
          <a:p>
            <a:pPr marL="1257300" lvl="2" indent="-342900">
              <a:spcBef>
                <a:spcPct val="50000"/>
              </a:spcBef>
              <a:buClr>
                <a:srgbClr val="FF0000"/>
              </a:buClr>
              <a:buFont typeface="Arial"/>
              <a:buChar char="•"/>
              <a:defRPr/>
            </a:pPr>
            <a:r>
              <a:rPr lang="en-US" sz="2200" dirty="0">
                <a:solidFill>
                  <a:srgbClr val="808080"/>
                </a:solidFill>
                <a:latin typeface="Arial" charset="0"/>
              </a:rPr>
              <a:t>(</a:t>
            </a:r>
            <a:r>
              <a:rPr lang="en-US" sz="2200" dirty="0" err="1">
                <a:solidFill>
                  <a:srgbClr val="808080"/>
                </a:solidFill>
                <a:latin typeface="Arial" charset="0"/>
              </a:rPr>
              <a:t>i</a:t>
            </a:r>
            <a:r>
              <a:rPr lang="en-US" sz="2200" dirty="0">
                <a:solidFill>
                  <a:srgbClr val="808080"/>
                </a:solidFill>
                <a:latin typeface="Arial" charset="0"/>
              </a:rPr>
              <a:t>) how difficult and time consuming the process of writing can be </a:t>
            </a:r>
          </a:p>
          <a:p>
            <a:pPr marL="1257300" lvl="2" indent="-342900">
              <a:spcBef>
                <a:spcPct val="50000"/>
              </a:spcBef>
              <a:buClr>
                <a:srgbClr val="FF0000"/>
              </a:buClr>
              <a:buFont typeface="Arial"/>
              <a:buChar char="•"/>
              <a:defRPr/>
            </a:pPr>
            <a:r>
              <a:rPr lang="en-US" sz="2200" dirty="0">
                <a:solidFill>
                  <a:srgbClr val="808080"/>
                </a:solidFill>
                <a:latin typeface="Arial" charset="0"/>
              </a:rPr>
              <a:t>(ii) acknowledging sources does not reduce the value of one’s work</a:t>
            </a:r>
          </a:p>
        </p:txBody>
      </p:sp>
    </p:spTree>
    <p:extLst>
      <p:ext uri="{BB962C8B-B14F-4D97-AF65-F5344CB8AC3E}">
        <p14:creationId xmlns:p14="http://schemas.microsoft.com/office/powerpoint/2010/main" val="2482649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" y="-103905"/>
            <a:ext cx="9180000" cy="6909481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62AB"/>
                </a:solidFill>
                <a:latin typeface="Arial" charset="0"/>
              </a:rPr>
              <a:t>Avoiding Plagiarism (V)</a:t>
            </a:r>
            <a:endParaRPr lang="en-US" sz="3600" dirty="0">
              <a:solidFill>
                <a:srgbClr val="0062AB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5913" y="1070560"/>
            <a:ext cx="8532141" cy="263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dirty="0">
                <a:solidFill>
                  <a:srgbClr val="0062AB"/>
                </a:solidFill>
                <a:latin typeface="Arial" charset="0"/>
                <a:cs typeface="+mn-cs"/>
              </a:rPr>
              <a:t>•</a:t>
            </a:r>
            <a:r>
              <a:rPr lang="en-US" sz="2200" dirty="0">
                <a:solidFill>
                  <a:srgbClr val="42535A"/>
                </a:solidFill>
                <a:latin typeface="Arial" charset="0"/>
                <a:cs typeface="+mn-cs"/>
              </a:rPr>
              <a:t>  </a:t>
            </a: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Consider non-traditional formats where appropriate</a:t>
            </a:r>
          </a:p>
          <a:p>
            <a:pPr marL="800100" lvl="1" indent="-342900">
              <a:spcBef>
                <a:spcPct val="50000"/>
              </a:spcBef>
              <a:buClr>
                <a:srgbClr val="FF0000"/>
              </a:buClr>
              <a:buFont typeface="Arial"/>
              <a:buChar char="•"/>
              <a:defRPr/>
            </a:pPr>
            <a:r>
              <a:rPr lang="en-US" sz="2200" dirty="0">
                <a:solidFill>
                  <a:srgbClr val="808080"/>
                </a:solidFill>
                <a:latin typeface="Arial" charset="0"/>
              </a:rPr>
              <a:t>Instead of essays you might ask for a report, executive summary or policy brief, </a:t>
            </a:r>
            <a:r>
              <a:rPr lang="en-US" sz="2200" dirty="0" err="1">
                <a:solidFill>
                  <a:srgbClr val="808080"/>
                </a:solidFill>
                <a:latin typeface="Arial" charset="0"/>
              </a:rPr>
              <a:t>etc</a:t>
            </a:r>
            <a:endParaRPr lang="en-US" sz="2200" dirty="0">
              <a:solidFill>
                <a:srgbClr val="808080"/>
              </a:solidFill>
              <a:latin typeface="Arial" charset="0"/>
            </a:endParaRPr>
          </a:p>
          <a:p>
            <a:pPr marL="1257300" lvl="2" indent="-342900">
              <a:spcBef>
                <a:spcPct val="50000"/>
              </a:spcBef>
              <a:buClr>
                <a:srgbClr val="FF0000"/>
              </a:buClr>
              <a:buFont typeface="Arial"/>
              <a:buChar char="•"/>
              <a:defRPr/>
            </a:pPr>
            <a:r>
              <a:rPr lang="en-US" sz="2200" dirty="0">
                <a:solidFill>
                  <a:srgbClr val="808080"/>
                </a:solidFill>
                <a:latin typeface="Arial" charset="0"/>
              </a:rPr>
              <a:t>These formats encourage students to interpret their research into their own words </a:t>
            </a:r>
          </a:p>
          <a:p>
            <a:pPr marL="1257300" lvl="2" indent="-342900">
              <a:spcBef>
                <a:spcPct val="50000"/>
              </a:spcBef>
              <a:buClr>
                <a:srgbClr val="FF0000"/>
              </a:buClr>
              <a:buFont typeface="Arial"/>
              <a:buChar char="•"/>
              <a:defRPr/>
            </a:pPr>
            <a:r>
              <a:rPr lang="en-US" sz="2200" dirty="0">
                <a:solidFill>
                  <a:srgbClr val="808080"/>
                </a:solidFill>
                <a:latin typeface="Arial" charset="0"/>
              </a:rPr>
              <a:t>Less likely to find these types of formats online</a:t>
            </a:r>
          </a:p>
        </p:txBody>
      </p:sp>
    </p:spTree>
    <p:extLst>
      <p:ext uri="{BB962C8B-B14F-4D97-AF65-F5344CB8AC3E}">
        <p14:creationId xmlns:p14="http://schemas.microsoft.com/office/powerpoint/2010/main" val="62420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" y="19244"/>
            <a:ext cx="9180000" cy="6909481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62AB"/>
                </a:solidFill>
                <a:latin typeface="Arial" charset="0"/>
                <a:cs typeface="+mn-cs"/>
              </a:rPr>
              <a:t>Plan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5913" y="1266825"/>
            <a:ext cx="8532141" cy="318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60000"/>
              </a:lnSpc>
              <a:spcBef>
                <a:spcPct val="5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808080"/>
                </a:solidFill>
                <a:latin typeface="Arial" charset="0"/>
              </a:rPr>
              <a:t>Challenges</a:t>
            </a:r>
          </a:p>
          <a:p>
            <a:pPr marL="342900" indent="-342900">
              <a:lnSpc>
                <a:spcPct val="160000"/>
              </a:lnSpc>
              <a:spcBef>
                <a:spcPct val="5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808080"/>
                </a:solidFill>
                <a:latin typeface="Arial" charset="0"/>
              </a:rPr>
              <a:t>Detecting Plagiarism</a:t>
            </a:r>
          </a:p>
          <a:p>
            <a:pPr marL="342900" indent="-342900">
              <a:lnSpc>
                <a:spcPct val="160000"/>
              </a:lnSpc>
              <a:spcBef>
                <a:spcPct val="5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808080"/>
                </a:solidFill>
                <a:latin typeface="Arial" charset="0"/>
              </a:rPr>
              <a:t>Avoiding Plagiarism</a:t>
            </a:r>
          </a:p>
        </p:txBody>
      </p:sp>
    </p:spTree>
    <p:extLst>
      <p:ext uri="{BB962C8B-B14F-4D97-AF65-F5344CB8AC3E}">
        <p14:creationId xmlns:p14="http://schemas.microsoft.com/office/powerpoint/2010/main" val="100152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" y="0"/>
            <a:ext cx="9180000" cy="6909481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62AB"/>
                </a:solidFill>
                <a:latin typeface="Arial" charset="0"/>
                <a:cs typeface="+mn-cs"/>
              </a:rPr>
              <a:t>Challenges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5913" y="1266825"/>
            <a:ext cx="8532141" cy="432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Plagiarism can be difficult to define (when does ‘sloppy referencing’ become ‘serious plagiarism’?)</a:t>
            </a:r>
          </a:p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Most Economics Departments have very large class sizes which makes knowing each student’s work difficult</a:t>
            </a:r>
          </a:p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Diverse student body which often does not understand what plagiarism is (especially true for some International students)</a:t>
            </a:r>
          </a:p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Self-plagiarism = Plagiarism? </a:t>
            </a:r>
          </a:p>
          <a:p>
            <a:pPr marL="800100" lvl="1" indent="-342900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If so, what proportion is acceptable?</a:t>
            </a:r>
          </a:p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New technologies can make plagiarism easier to do and harder to detect (e.g.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charset="0"/>
                <a:hlinkClick r:id="rId3"/>
              </a:rPr>
              <a:t>http://www.oxbridgeessays.com/prices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81077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" y="19244"/>
            <a:ext cx="9180000" cy="6909481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solidFill>
                  <a:srgbClr val="0062AB"/>
                </a:solidFill>
                <a:latin typeface="Arial" charset="0"/>
                <a:cs typeface="+mn-cs"/>
              </a:rPr>
              <a:t>Detecting Plagiarism: </a:t>
            </a:r>
            <a:r>
              <a:rPr lang="en-US" sz="3600" dirty="0" err="1">
                <a:solidFill>
                  <a:srgbClr val="0062AB"/>
                </a:solidFill>
                <a:latin typeface="Arial" charset="0"/>
                <a:cs typeface="+mn-cs"/>
              </a:rPr>
              <a:t>Turnitin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5913" y="1266825"/>
            <a:ext cx="8532141" cy="312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808080"/>
                </a:solidFill>
                <a:latin typeface="Arial" charset="0"/>
                <a:cs typeface="+mn-cs"/>
              </a:rPr>
              <a:t>There are a number of software solutions to help detect plagiarism but the most commonly used by far is TURNITIN</a:t>
            </a:r>
          </a:p>
          <a:p>
            <a:pPr>
              <a:lnSpc>
                <a:spcPct val="120000"/>
              </a:lnSpc>
              <a:buBlip>
                <a:blip r:embed="rId3"/>
              </a:buBlip>
            </a:pPr>
            <a:endParaRPr lang="en-GB" sz="2400" b="1" dirty="0">
              <a:latin typeface="Arial" charset="0"/>
            </a:endParaRPr>
          </a:p>
          <a:p>
            <a:pPr>
              <a:lnSpc>
                <a:spcPct val="120000"/>
              </a:lnSpc>
              <a:buBlip>
                <a:blip r:embed="rId3"/>
              </a:buBlip>
            </a:pPr>
            <a:endParaRPr lang="en-GB" sz="2400" b="1" dirty="0">
              <a:latin typeface="Arial" charset="0"/>
            </a:endParaRPr>
          </a:p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en-GB" sz="2400" b="1" dirty="0">
                <a:latin typeface="Arial" charset="0"/>
              </a:rPr>
              <a:t> </a:t>
            </a:r>
            <a:r>
              <a:rPr lang="en-GB" sz="2400" b="1" dirty="0" err="1">
                <a:latin typeface="Arial" charset="0"/>
              </a:rPr>
              <a:t>Turnitin</a:t>
            </a:r>
            <a:r>
              <a:rPr lang="en-GB" sz="2400" b="1" dirty="0">
                <a:latin typeface="Arial" charset="0"/>
              </a:rPr>
              <a:t> is a Web-based management of assignments and feedback</a:t>
            </a:r>
            <a:r>
              <a:rPr lang="en-GB" sz="2400" dirty="0">
                <a:latin typeface="Arial" charset="0"/>
              </a:rPr>
              <a:t> with simultaneous check for Plagiarism and Collusion (also includes </a:t>
            </a:r>
            <a:r>
              <a:rPr lang="en-GB" sz="2400" dirty="0" err="1">
                <a:solidFill>
                  <a:srgbClr val="0070C0"/>
                </a:solidFill>
                <a:latin typeface="Arial" charset="0"/>
              </a:rPr>
              <a:t>Grademark</a:t>
            </a:r>
            <a:r>
              <a:rPr lang="en-GB" sz="2400" dirty="0">
                <a:solidFill>
                  <a:srgbClr val="0070C0"/>
                </a:solidFill>
                <a:latin typeface="Arial" charset="0"/>
              </a:rPr>
              <a:t> and </a:t>
            </a:r>
            <a:r>
              <a:rPr lang="en-GB" sz="2400" dirty="0" err="1">
                <a:solidFill>
                  <a:srgbClr val="0070C0"/>
                </a:solidFill>
                <a:latin typeface="Arial" charset="0"/>
              </a:rPr>
              <a:t>PeerMark</a:t>
            </a:r>
            <a:r>
              <a:rPr lang="en-GB" sz="2400" dirty="0">
                <a:latin typeface="Arial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28249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" y="19244"/>
            <a:ext cx="9180000" cy="6909481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solidFill>
                  <a:srgbClr val="0062AB"/>
                </a:solidFill>
                <a:latin typeface="Arial" charset="0"/>
                <a:cs typeface="+mn-cs"/>
              </a:rPr>
              <a:t>Turnitin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5913" y="1266825"/>
            <a:ext cx="8532141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en-GB" dirty="0">
                <a:latin typeface="Arial" charset="0"/>
              </a:rPr>
              <a:t> </a:t>
            </a:r>
            <a:r>
              <a:rPr lang="en-GB" b="1" dirty="0">
                <a:latin typeface="Arial" charset="0"/>
              </a:rPr>
              <a:t>Main advantages</a:t>
            </a:r>
            <a:r>
              <a:rPr lang="en-GB" dirty="0">
                <a:latin typeface="Arial" charset="0"/>
              </a:rPr>
              <a:t>:</a:t>
            </a:r>
          </a:p>
          <a:p>
            <a:pPr lvl="1">
              <a:lnSpc>
                <a:spcPct val="120000"/>
              </a:lnSpc>
              <a:buBlip>
                <a:blip r:embed="rId3"/>
              </a:buBlip>
            </a:pPr>
            <a:r>
              <a:rPr lang="en-GB" dirty="0">
                <a:latin typeface="Arial" charset="0"/>
              </a:rPr>
              <a:t> </a:t>
            </a:r>
            <a:r>
              <a:rPr lang="en-GB" dirty="0"/>
              <a:t>It is a powerful tool to check for plagiarism/collusion</a:t>
            </a:r>
          </a:p>
          <a:p>
            <a:pPr lvl="2">
              <a:lnSpc>
                <a:spcPct val="120000"/>
              </a:lnSpc>
              <a:buBlip>
                <a:blip r:embed="rId3"/>
              </a:buBlip>
            </a:pPr>
            <a:r>
              <a:rPr lang="en-GB" dirty="0"/>
              <a:t> </a:t>
            </a:r>
            <a:r>
              <a:rPr lang="en-GB" dirty="0" err="1"/>
              <a:t>Turnitin</a:t>
            </a:r>
            <a:r>
              <a:rPr lang="en-GB" dirty="0"/>
              <a:t> compares each assignment with its database of “+45 billion web pages, 337+ million student papers and 130+ million articles from academic books and publications”</a:t>
            </a:r>
          </a:p>
          <a:p>
            <a:pPr lvl="2">
              <a:lnSpc>
                <a:spcPct val="120000"/>
              </a:lnSpc>
              <a:buBlip>
                <a:blip r:embed="rId3"/>
              </a:buBlip>
            </a:pPr>
            <a:r>
              <a:rPr lang="en-GB" dirty="0"/>
              <a:t> An “Originality Report” can be generated for each piece of work submitted </a:t>
            </a:r>
          </a:p>
          <a:p>
            <a:pPr lvl="1">
              <a:lnSpc>
                <a:spcPct val="120000"/>
              </a:lnSpc>
              <a:buBlip>
                <a:blip r:embed="rId3"/>
              </a:buBlip>
            </a:pPr>
            <a:r>
              <a:rPr lang="en-GB" dirty="0"/>
              <a:t> It can be a powerful tool to teach students about plagiarism as well as to safeguard academic integrity</a:t>
            </a:r>
          </a:p>
          <a:p>
            <a:pPr lvl="2">
              <a:lnSpc>
                <a:spcPct val="120000"/>
              </a:lnSpc>
              <a:buBlip>
                <a:blip r:embed="rId3"/>
              </a:buBlip>
            </a:pPr>
            <a:r>
              <a:rPr lang="en-GB" dirty="0"/>
              <a:t> It can allow students to check for collusion and plagiarism in their work, and to correct bad practices before final submission of work.</a:t>
            </a:r>
          </a:p>
          <a:p>
            <a:pPr lvl="1">
              <a:lnSpc>
                <a:spcPct val="120000"/>
              </a:lnSpc>
              <a:buBlip>
                <a:blip r:embed="rId3"/>
              </a:buBlip>
            </a:pPr>
            <a:r>
              <a:rPr lang="en-GB" dirty="0">
                <a:latin typeface="Arial" charset="0"/>
              </a:rPr>
              <a:t> It is integrated into the Virtual Learning Environment.</a:t>
            </a:r>
          </a:p>
        </p:txBody>
      </p:sp>
    </p:spTree>
    <p:extLst>
      <p:ext uri="{BB962C8B-B14F-4D97-AF65-F5344CB8AC3E}">
        <p14:creationId xmlns:p14="http://schemas.microsoft.com/office/powerpoint/2010/main" val="33030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" y="0"/>
            <a:ext cx="9180000" cy="6909481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0362" y="381000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solidFill>
                  <a:srgbClr val="0062AB"/>
                </a:solidFill>
                <a:latin typeface="Arial" charset="0"/>
                <a:cs typeface="+mn-cs"/>
              </a:rPr>
              <a:t>Turnitin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5913" y="1266825"/>
            <a:ext cx="8532141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en-GB" dirty="0">
                <a:latin typeface="Arial" charset="0"/>
              </a:rPr>
              <a:t> </a:t>
            </a:r>
            <a:r>
              <a:rPr lang="en-GB" b="1" dirty="0">
                <a:latin typeface="Arial" charset="0"/>
              </a:rPr>
              <a:t>Main problems</a:t>
            </a:r>
            <a:r>
              <a:rPr lang="en-GB" dirty="0">
                <a:latin typeface="Arial" charset="0"/>
              </a:rPr>
              <a:t>:</a:t>
            </a:r>
          </a:p>
          <a:p>
            <a:pPr lvl="1">
              <a:lnSpc>
                <a:spcPct val="120000"/>
              </a:lnSpc>
              <a:buBlip>
                <a:blip r:embed="rId3"/>
              </a:buBlip>
            </a:pPr>
            <a:r>
              <a:rPr lang="en-GB" dirty="0">
                <a:latin typeface="Arial" charset="0"/>
              </a:rPr>
              <a:t> </a:t>
            </a:r>
            <a:r>
              <a:rPr lang="en-GB" dirty="0" err="1"/>
              <a:t>Turnitin</a:t>
            </a:r>
            <a:r>
              <a:rPr lang="en-GB" dirty="0"/>
              <a:t> does not compare the paper with older works, available only on paper</a:t>
            </a:r>
          </a:p>
          <a:p>
            <a:pPr lvl="1">
              <a:lnSpc>
                <a:spcPct val="120000"/>
              </a:lnSpc>
              <a:buBlip>
                <a:blip r:embed="rId3"/>
              </a:buBlip>
            </a:pPr>
            <a:endParaRPr lang="en-GB" dirty="0"/>
          </a:p>
          <a:p>
            <a:pPr lvl="1">
              <a:lnSpc>
                <a:spcPct val="120000"/>
              </a:lnSpc>
              <a:buBlip>
                <a:blip r:embed="rId3"/>
              </a:buBlip>
            </a:pPr>
            <a:r>
              <a:rPr lang="en-GB" dirty="0"/>
              <a:t> It can be very time consuming to determine whether plagiarism/collusion took place</a:t>
            </a:r>
          </a:p>
          <a:p>
            <a:pPr lvl="2">
              <a:lnSpc>
                <a:spcPct val="120000"/>
              </a:lnSpc>
              <a:buBlip>
                <a:blip r:embed="rId3"/>
              </a:buBlip>
            </a:pPr>
            <a:r>
              <a:rPr lang="en-GB" dirty="0"/>
              <a:t> High similarity scores do not immediately imply plagiarism which makes the task of detecting plagiarism difficult</a:t>
            </a:r>
          </a:p>
          <a:p>
            <a:pPr lvl="2">
              <a:lnSpc>
                <a:spcPct val="120000"/>
              </a:lnSpc>
              <a:buBlip>
                <a:blip r:embed="rId3"/>
              </a:buBlip>
            </a:pPr>
            <a:r>
              <a:rPr lang="en-GB" dirty="0"/>
              <a:t> There is no magic cut-off point that defines plagiarism despite several universities having these in place (e.g. plagiarism = 50% similarity index)</a:t>
            </a:r>
          </a:p>
          <a:p>
            <a:pPr lvl="2">
              <a:lnSpc>
                <a:spcPct val="120000"/>
              </a:lnSpc>
              <a:buBlip>
                <a:blip r:embed="rId3"/>
              </a:buBlip>
            </a:pPr>
            <a:r>
              <a:rPr lang="en-GB" dirty="0"/>
              <a:t> The software can be manipulated by students if they can see their reports and resubmit their work</a:t>
            </a:r>
          </a:p>
        </p:txBody>
      </p:sp>
    </p:spTree>
    <p:extLst>
      <p:ext uri="{BB962C8B-B14F-4D97-AF65-F5344CB8AC3E}">
        <p14:creationId xmlns:p14="http://schemas.microsoft.com/office/powerpoint/2010/main" val="310683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" y="0"/>
            <a:ext cx="9180000" cy="6909481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0362" y="444046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solidFill>
                  <a:srgbClr val="0062AB"/>
                </a:solidFill>
                <a:latin typeface="Arial" charset="0"/>
                <a:cs typeface="+mn-cs"/>
              </a:rPr>
              <a:t>Turnitin</a:t>
            </a:r>
            <a:r>
              <a:rPr lang="en-US" sz="3600" dirty="0">
                <a:solidFill>
                  <a:srgbClr val="0062AB"/>
                </a:solidFill>
                <a:latin typeface="Arial" charset="0"/>
                <a:cs typeface="+mn-cs"/>
              </a:rPr>
              <a:t>: setting an assignment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5913" y="1266825"/>
            <a:ext cx="8532141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en-GB" dirty="0">
                <a:latin typeface="Arial" charset="0"/>
              </a:rPr>
              <a:t> Because the software is integrated in the VLE’s, setting assignments is very straight forward.</a:t>
            </a:r>
          </a:p>
          <a:p>
            <a:pPr>
              <a:lnSpc>
                <a:spcPct val="120000"/>
              </a:lnSpc>
            </a:pPr>
            <a:endParaRPr lang="en-GB" dirty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84" y="2098449"/>
            <a:ext cx="51339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36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" y="0"/>
            <a:ext cx="9180000" cy="6909481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0362" y="444046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solidFill>
                  <a:srgbClr val="0062AB"/>
                </a:solidFill>
                <a:latin typeface="Arial" charset="0"/>
                <a:cs typeface="+mn-cs"/>
              </a:rPr>
              <a:t>Turnitin</a:t>
            </a:r>
            <a:r>
              <a:rPr lang="en-US" sz="3600" dirty="0">
                <a:solidFill>
                  <a:srgbClr val="0062AB"/>
                </a:solidFill>
                <a:latin typeface="Arial" charset="0"/>
                <a:cs typeface="+mn-cs"/>
              </a:rPr>
              <a:t>: setting an assignment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84" y="1085396"/>
            <a:ext cx="5702987" cy="494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3184" y="5631543"/>
            <a:ext cx="2976024" cy="4004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38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" y="0"/>
            <a:ext cx="9180000" cy="6909481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0362" y="444046"/>
            <a:ext cx="853769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err="1">
                <a:solidFill>
                  <a:srgbClr val="0062AB"/>
                </a:solidFill>
                <a:latin typeface="Arial" charset="0"/>
                <a:cs typeface="+mn-cs"/>
              </a:rPr>
              <a:t>Turnitin</a:t>
            </a:r>
            <a:r>
              <a:rPr lang="en-US" sz="3600" dirty="0">
                <a:solidFill>
                  <a:srgbClr val="0062AB"/>
                </a:solidFill>
                <a:latin typeface="Arial" charset="0"/>
                <a:cs typeface="+mn-cs"/>
              </a:rPr>
              <a:t>: Advanced Options</a:t>
            </a:r>
            <a:endParaRPr lang="en-US" sz="3600" dirty="0">
              <a:solidFill>
                <a:srgbClr val="0062AB"/>
              </a:solidFill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44" y="1342882"/>
            <a:ext cx="6548892" cy="422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16144" y="4180114"/>
            <a:ext cx="3908999" cy="13864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468544" y="2054111"/>
            <a:ext cx="5803113" cy="369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90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875</Words>
  <Application>Microsoft Office PowerPoint</Application>
  <PresentationFormat>On-screen Show (4:3)</PresentationFormat>
  <Paragraphs>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Original is Your Work?: Cheating and Plagiarism</dc:title>
  <dc:creator>Carlos Cortinhas</dc:creator>
  <cp:lastModifiedBy>Martin Poulter</cp:lastModifiedBy>
  <cp:revision>43</cp:revision>
  <cp:lastPrinted>2012-01-26T15:33:08Z</cp:lastPrinted>
  <dcterms:created xsi:type="dcterms:W3CDTF">2012-01-26T14:29:41Z</dcterms:created>
  <dcterms:modified xsi:type="dcterms:W3CDTF">2023-10-03T15:59:31Z</dcterms:modified>
</cp:coreProperties>
</file>