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0" r:id="rId4"/>
    <p:sldId id="271" r:id="rId5"/>
    <p:sldId id="272" r:id="rId6"/>
    <p:sldId id="258" r:id="rId7"/>
    <p:sldId id="261" r:id="rId8"/>
    <p:sldId id="273" r:id="rId9"/>
    <p:sldId id="275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F819E-2DC9-1549-B390-11581FFDBEA8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013F8-BCBC-4845-A9C2-3640FB7FE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2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Available on blackboard:</a:t>
            </a:r>
          </a:p>
          <a:p>
            <a:r>
              <a:rPr lang="en-US" dirty="0" err="1" smtClean="0"/>
              <a:t>Programme</a:t>
            </a:r>
            <a:r>
              <a:rPr lang="en-US" dirty="0" smtClean="0"/>
              <a:t>: lectures Wednesday 2-4 </a:t>
            </a:r>
            <a:r>
              <a:rPr lang="en-US" dirty="0" err="1" smtClean="0"/>
              <a:t>Coupland</a:t>
            </a:r>
            <a:r>
              <a:rPr lang="en-US" baseline="0" dirty="0" smtClean="0"/>
              <a:t> 3, Theatre A</a:t>
            </a:r>
            <a:r>
              <a:rPr lang="en-US" dirty="0" smtClean="0"/>
              <a:t>; tutorials 4-5 </a:t>
            </a:r>
            <a:r>
              <a:rPr lang="en-US" dirty="0" err="1" smtClean="0"/>
              <a:t>Coupland</a:t>
            </a:r>
            <a:r>
              <a:rPr lang="en-US" dirty="0" smtClean="0"/>
              <a:t> 3 Theatre A.</a:t>
            </a:r>
          </a:p>
          <a:p>
            <a:r>
              <a:rPr lang="en-US" dirty="0" smtClean="0"/>
              <a:t>Reading week: 28/10/2013</a:t>
            </a:r>
          </a:p>
          <a:p>
            <a:r>
              <a:rPr lang="en-US" dirty="0" smtClean="0"/>
              <a:t>Office Hours</a:t>
            </a:r>
          </a:p>
          <a:p>
            <a:r>
              <a:rPr lang="en-US" dirty="0" smtClean="0"/>
              <a:t>Reading list</a:t>
            </a:r>
          </a:p>
          <a:p>
            <a:r>
              <a:rPr lang="en-US" dirty="0" smtClean="0"/>
              <a:t>Lectures after the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13F8-BCBC-4845-A9C2-3640FB7FEB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3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Essay </a:t>
            </a:r>
            <a:r>
              <a:rPr lang="en-US" smtClean="0"/>
              <a:t>before Easter (21</a:t>
            </a:r>
            <a:r>
              <a:rPr lang="en-US" baseline="30000" smtClean="0"/>
              <a:t>st</a:t>
            </a:r>
            <a:r>
              <a:rPr lang="en-US" smtClean="0"/>
              <a:t> March)</a:t>
            </a:r>
            <a:endParaRPr lang="en-US" dirty="0" smtClean="0"/>
          </a:p>
          <a:p>
            <a:r>
              <a:rPr lang="en-US" dirty="0" smtClean="0"/>
              <a:t>- 2 hour written exam with 3</a:t>
            </a:r>
            <a:r>
              <a:rPr lang="en-US" baseline="0" dirty="0" smtClean="0"/>
              <a:t> questions from a choice of 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13F8-BCBC-4845-A9C2-3640FB7FEB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08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13F8-BCBC-4845-A9C2-3640FB7FEB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97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 part is explained in topic 1 (lectures 1 to 4)</a:t>
            </a:r>
          </a:p>
          <a:p>
            <a:r>
              <a:rPr lang="en-US" dirty="0" smtClean="0"/>
              <a:t>Physicians and Hospitals are explained in topic 2 (lectures 5 to 8)</a:t>
            </a:r>
          </a:p>
          <a:p>
            <a:r>
              <a:rPr lang="en-US" dirty="0" smtClean="0"/>
              <a:t>Government</a:t>
            </a:r>
            <a:r>
              <a:rPr lang="en-US" baseline="0" dirty="0" smtClean="0"/>
              <a:t> allocation of resources and capital technology are explained in topic 3 (lectures 9 and 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13F8-BCBC-4845-A9C2-3640FB7FEB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32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13F8-BCBC-4845-A9C2-3640FB7FEB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32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13F8-BCBC-4845-A9C2-3640FB7FEB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3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package" Target="../embeddings/Microsoft_Word_Document2.docx"/><Relationship Id="rId6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leonora.fichera@manchester.ac.uk" TargetMode="External"/><Relationship Id="rId4" Type="http://schemas.openxmlformats.org/officeDocument/2006/relationships/hyperlink" Target="mailto:silviya.nikolova@manchester.ac.uk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ber.org/programs/he/he.html" TargetMode="External"/><Relationship Id="rId3" Type="http://schemas.openxmlformats.org/officeDocument/2006/relationships/hyperlink" Target="http://www.nber.org/programs/hc/hc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338917"/>
            <a:ext cx="6477000" cy="2699427"/>
          </a:xfrm>
        </p:spPr>
        <p:txBody>
          <a:bodyPr/>
          <a:lstStyle/>
          <a:p>
            <a:pPr algn="ctr"/>
            <a:r>
              <a:rPr lang="en-US" dirty="0" smtClean="0"/>
              <a:t>ECON60441</a:t>
            </a:r>
            <a:br>
              <a:rPr lang="en-US" dirty="0" smtClean="0"/>
            </a:br>
            <a:r>
              <a:rPr lang="en-US" dirty="0" smtClean="0"/>
              <a:t>Economics of Health</a:t>
            </a:r>
            <a:br>
              <a:rPr lang="en-US" dirty="0" smtClean="0"/>
            </a:br>
            <a:r>
              <a:rPr lang="en-US" dirty="0" smtClean="0"/>
              <a:t>[Lecture 1]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Dr. Eleonora Fichera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0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84" y="160421"/>
            <a:ext cx="8682054" cy="1211179"/>
          </a:xfrm>
        </p:spPr>
        <p:txBody>
          <a:bodyPr/>
          <a:lstStyle/>
          <a:p>
            <a:r>
              <a:rPr lang="en-US" sz="3600" dirty="0" smtClean="0"/>
              <a:t>“Economics of Health” vs. </a:t>
            </a:r>
            <a:br>
              <a:rPr lang="en-US" sz="3600" dirty="0" smtClean="0"/>
            </a:br>
            <a:r>
              <a:rPr lang="en-US" sz="3600" dirty="0" smtClean="0"/>
              <a:t>“Economics of Health care”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1483895"/>
            <a:ext cx="8168105" cy="50398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u="sng" dirty="0" smtClean="0"/>
              <a:t>Economics of Health</a:t>
            </a:r>
            <a:r>
              <a:rPr lang="en-US" i="1" dirty="0" smtClean="0"/>
              <a:t>:                  Production of Health</a:t>
            </a:r>
          </a:p>
          <a:p>
            <a:r>
              <a:rPr lang="en-GB" b="1" i="1" dirty="0" smtClean="0"/>
              <a:t>Normative:</a:t>
            </a:r>
            <a:r>
              <a:rPr lang="en-GB" dirty="0" smtClean="0"/>
              <a:t> Valuation of health in monetary terms i.e. the weighing of good health vs. consumption of other goods.</a:t>
            </a:r>
            <a:endParaRPr lang="en-GB" i="1" dirty="0" smtClean="0"/>
          </a:p>
          <a:p>
            <a:r>
              <a:rPr lang="en-GB" b="1" i="1" dirty="0" smtClean="0"/>
              <a:t>Positive:</a:t>
            </a:r>
            <a:r>
              <a:rPr lang="en-GB" dirty="0" smtClean="0"/>
              <a:t> Individual health behaviour using microeconomic theory i.e. utility maximisation </a:t>
            </a:r>
            <a:r>
              <a:rPr lang="en-US" dirty="0" smtClean="0"/>
              <a:t>where utility depends on health.</a:t>
            </a:r>
            <a:endParaRPr lang="en-US" i="1" dirty="0" smtClean="0"/>
          </a:p>
          <a:p>
            <a:pPr marL="0" indent="0">
              <a:buNone/>
            </a:pPr>
            <a:r>
              <a:rPr lang="en-US" b="1" i="1" u="sng" dirty="0"/>
              <a:t>Economics of </a:t>
            </a:r>
            <a:r>
              <a:rPr lang="en-US" b="1" i="1" u="sng" dirty="0" smtClean="0"/>
              <a:t>Health Care</a:t>
            </a:r>
            <a:r>
              <a:rPr lang="en-US" i="1" dirty="0" smtClean="0"/>
              <a:t>:               Demand for Medical Services</a:t>
            </a:r>
            <a:endParaRPr lang="en-US" i="1" dirty="0"/>
          </a:p>
          <a:p>
            <a:r>
              <a:rPr lang="en-GB" b="1" i="1" dirty="0"/>
              <a:t>Normative:</a:t>
            </a:r>
            <a:r>
              <a:rPr lang="en-GB" dirty="0"/>
              <a:t> </a:t>
            </a:r>
            <a:r>
              <a:rPr lang="en-GB" dirty="0" smtClean="0"/>
              <a:t>Conditions of (efficient) production/distribution of medical services taking scarcity of resources into account.</a:t>
            </a:r>
            <a:endParaRPr lang="en-GB" i="1" dirty="0"/>
          </a:p>
          <a:p>
            <a:r>
              <a:rPr lang="en-GB" b="1" i="1" dirty="0"/>
              <a:t>Positive:</a:t>
            </a:r>
            <a:r>
              <a:rPr lang="en-GB" dirty="0"/>
              <a:t> </a:t>
            </a:r>
            <a:r>
              <a:rPr lang="en-GB" dirty="0" smtClean="0"/>
              <a:t>Determinants of the quantity/quality of medical services produced in a society</a:t>
            </a:r>
            <a:r>
              <a:rPr lang="en-US" dirty="0" smtClean="0"/>
              <a:t>.</a:t>
            </a:r>
            <a:endParaRPr lang="en-US" i="1" dirty="0"/>
          </a:p>
        </p:txBody>
      </p:sp>
      <p:sp>
        <p:nvSpPr>
          <p:cNvPr id="4" name="Right Arrow 3"/>
          <p:cNvSpPr/>
          <p:nvPr/>
        </p:nvSpPr>
        <p:spPr>
          <a:xfrm>
            <a:off x="3313169" y="1483895"/>
            <a:ext cx="800682" cy="484632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669070" y="4183675"/>
            <a:ext cx="800682" cy="484632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1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32" y="209133"/>
            <a:ext cx="8422105" cy="868362"/>
          </a:xfrm>
        </p:spPr>
        <p:txBody>
          <a:bodyPr/>
          <a:lstStyle/>
          <a:p>
            <a:r>
              <a:rPr lang="en-US" dirty="0" smtClean="0"/>
              <a:t>Some 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1189789"/>
            <a:ext cx="8168105" cy="53339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i="1" u="sng" dirty="0" smtClean="0"/>
              <a:t>Economics of Health</a:t>
            </a:r>
            <a:r>
              <a:rPr lang="en-US" dirty="0" smtClean="0"/>
              <a:t>:</a:t>
            </a:r>
          </a:p>
          <a:p>
            <a:r>
              <a:rPr lang="en-US" dirty="0" smtClean="0"/>
              <a:t>From an individual’s point of view, what are the conditions which determine the optimal resource allocation between health and other goods?</a:t>
            </a:r>
          </a:p>
          <a:p>
            <a:r>
              <a:rPr lang="en-US" dirty="0" smtClean="0"/>
              <a:t>Are individuals rational in choosing health or are preferences inconsistent leaving medical experts to decide preventive measures?</a:t>
            </a:r>
          </a:p>
          <a:p>
            <a:r>
              <a:rPr lang="en-US" dirty="0" smtClean="0"/>
              <a:t>Can the economic concept of substitution be applied to health production with regard to individuals’ own health-enhancing efforts?</a:t>
            </a:r>
          </a:p>
          <a:p>
            <a:pPr marL="0" indent="0">
              <a:buNone/>
            </a:pPr>
            <a:r>
              <a:rPr lang="en-US" i="1" u="sng" dirty="0"/>
              <a:t>Economics of </a:t>
            </a:r>
            <a:r>
              <a:rPr lang="en-US" i="1" u="sng" dirty="0" smtClean="0"/>
              <a:t>Health Care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How do governments determine an optimal resource allocation for the provision of health care services?</a:t>
            </a:r>
            <a:endParaRPr lang="en-US" dirty="0"/>
          </a:p>
          <a:p>
            <a:r>
              <a:rPr lang="en-US" dirty="0" smtClean="0"/>
              <a:t>What are the incentive effects of alternative payments systems for physicians and hospitals?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2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32" y="209133"/>
            <a:ext cx="8422105" cy="868362"/>
          </a:xfrm>
        </p:spPr>
        <p:txBody>
          <a:bodyPr/>
          <a:lstStyle/>
          <a:p>
            <a:r>
              <a:rPr lang="en-US" dirty="0" smtClean="0"/>
              <a:t>Structure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1831474"/>
            <a:ext cx="8168105" cy="4692314"/>
          </a:xfrm>
        </p:spPr>
        <p:txBody>
          <a:bodyPr>
            <a:normAutofit/>
          </a:bodyPr>
          <a:lstStyle/>
          <a:p>
            <a:r>
              <a:rPr lang="en-US" i="1" dirty="0" smtClean="0"/>
              <a:t>A system analysis of the Economics of Health and Health Care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324231"/>
              </p:ext>
            </p:extLst>
          </p:nvPr>
        </p:nvGraphicFramePr>
        <p:xfrm>
          <a:off x="4279899" y="3123764"/>
          <a:ext cx="1263437" cy="1208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Document" showAsIcon="1" r:id="rId5" imgW="584200" imgH="558800" progId="Word.Document.12">
                  <p:embed/>
                </p:oleObj>
              </mc:Choice>
              <mc:Fallback>
                <p:oleObj name="Document" showAsIcon="1" r:id="rId5" imgW="5842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79899" y="3123764"/>
                        <a:ext cx="1263437" cy="1208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79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32" y="209133"/>
            <a:ext cx="8422105" cy="868362"/>
          </a:xfrm>
        </p:spPr>
        <p:txBody>
          <a:bodyPr/>
          <a:lstStyle/>
          <a:p>
            <a:r>
              <a:rPr lang="en-US" dirty="0" smtClean="0"/>
              <a:t>What is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1229895"/>
            <a:ext cx="8168105" cy="5293893"/>
          </a:xfrm>
        </p:spPr>
        <p:txBody>
          <a:bodyPr>
            <a:normAutofit/>
          </a:bodyPr>
          <a:lstStyle/>
          <a:p>
            <a:r>
              <a:rPr lang="en-US" dirty="0" smtClean="0"/>
              <a:t>The World </a:t>
            </a:r>
            <a:r>
              <a:rPr lang="en-GB" dirty="0" smtClean="0"/>
              <a:t>Health Organisation (WHO) defined health in its broader sense in 1946 as </a:t>
            </a:r>
            <a:r>
              <a:rPr lang="en-GB" i="1" dirty="0" smtClean="0"/>
              <a:t>“a state of complete physical, mental, and social well-being and not merely the absence of disease or infirmity”.</a:t>
            </a:r>
            <a:r>
              <a:rPr lang="en-GB" dirty="0" smtClean="0"/>
              <a:t> </a:t>
            </a:r>
          </a:p>
          <a:p>
            <a:r>
              <a:rPr lang="en-GB" i="1" dirty="0" smtClean="0"/>
              <a:t>Health is a highly valued asset. </a:t>
            </a:r>
            <a:r>
              <a:rPr lang="en-GB" dirty="0" smtClean="0"/>
              <a:t>Other assets are often ranked lower in the </a:t>
            </a:r>
            <a:r>
              <a:rPr lang="en-GB" i="1" dirty="0" smtClean="0"/>
              <a:t>preference scale </a:t>
            </a:r>
            <a:r>
              <a:rPr lang="en-GB" dirty="0" smtClean="0"/>
              <a:t>of most people.</a:t>
            </a:r>
          </a:p>
          <a:p>
            <a:r>
              <a:rPr lang="en-GB" i="1" dirty="0" smtClean="0"/>
              <a:t>Health is a prerequisite for other activities. </a:t>
            </a:r>
            <a:r>
              <a:rPr lang="en-GB" dirty="0" smtClean="0"/>
              <a:t>Poor health limits the </a:t>
            </a:r>
            <a:r>
              <a:rPr lang="en-GB" i="1" dirty="0" smtClean="0"/>
              <a:t>production capabilities </a:t>
            </a:r>
            <a:r>
              <a:rPr lang="en-GB" dirty="0" smtClean="0"/>
              <a:t>of an individual.</a:t>
            </a:r>
          </a:p>
          <a:p>
            <a:r>
              <a:rPr lang="en-GB" i="1" dirty="0" smtClean="0"/>
              <a:t>Health is both a consumption and a </a:t>
            </a:r>
            <a:r>
              <a:rPr lang="en-US" i="1" dirty="0" smtClean="0"/>
              <a:t>production good.</a:t>
            </a:r>
            <a:r>
              <a:rPr lang="en-US" dirty="0" smtClean="0"/>
              <a:t> We derive utility from health but we also produce health! </a:t>
            </a:r>
            <a:endParaRPr lang="en-US" i="1" dirty="0" smtClean="0"/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32" y="0"/>
            <a:ext cx="8422105" cy="868362"/>
          </a:xfrm>
        </p:spPr>
        <p:txBody>
          <a:bodyPr/>
          <a:lstStyle/>
          <a:p>
            <a:r>
              <a:rPr lang="en-US" dirty="0" smtClean="0"/>
              <a:t>What makes Health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868362"/>
            <a:ext cx="8168105" cy="5855953"/>
          </a:xfrm>
        </p:spPr>
        <p:txBody>
          <a:bodyPr>
            <a:normAutofit lnSpcReduction="10000"/>
          </a:bodyPr>
          <a:lstStyle/>
          <a:p>
            <a:r>
              <a:rPr lang="en-GB" i="1" dirty="0" smtClean="0"/>
              <a:t>Lack of control.</a:t>
            </a:r>
            <a:r>
              <a:rPr lang="en-GB" dirty="0" smtClean="0"/>
              <a:t> The process of producing health lacks of the control that other activities have.</a:t>
            </a:r>
          </a:p>
          <a:p>
            <a:r>
              <a:rPr lang="en-GB" i="1" dirty="0" smtClean="0"/>
              <a:t>Lack of tradability</a:t>
            </a:r>
            <a:r>
              <a:rPr lang="en-GB" dirty="0" smtClean="0"/>
              <a:t>. The output of the production of health cannot be sold to a third party.</a:t>
            </a:r>
          </a:p>
          <a:p>
            <a:pPr marL="0" indent="0" algn="ctr">
              <a:buNone/>
            </a:pPr>
            <a:r>
              <a:rPr lang="en-US" b="1" i="1" dirty="0" smtClean="0"/>
              <a:t>BUT…</a:t>
            </a:r>
          </a:p>
          <a:p>
            <a:r>
              <a:rPr lang="en-GB" i="1" dirty="0" smtClean="0"/>
              <a:t>Re lack </a:t>
            </a:r>
            <a:r>
              <a:rPr lang="en-GB" i="1" dirty="0"/>
              <a:t>of </a:t>
            </a:r>
            <a:r>
              <a:rPr lang="en-GB" i="1" dirty="0" smtClean="0"/>
              <a:t>control: </a:t>
            </a:r>
            <a:r>
              <a:rPr lang="en-GB" dirty="0" smtClean="0"/>
              <a:t>we can affect the probability of good health in a similar way a farmer affects the yield of harvest against the odds of weather </a:t>
            </a:r>
            <a:endParaRPr lang="en-GB" i="1" dirty="0" smtClean="0"/>
          </a:p>
          <a:p>
            <a:r>
              <a:rPr lang="en-GB" i="1" dirty="0" smtClean="0"/>
              <a:t>Re lack </a:t>
            </a:r>
            <a:r>
              <a:rPr lang="en-GB" i="1" dirty="0"/>
              <a:t>of </a:t>
            </a:r>
            <a:r>
              <a:rPr lang="en-GB" i="1" dirty="0" smtClean="0"/>
              <a:t>tradability</a:t>
            </a:r>
            <a:r>
              <a:rPr lang="en-GB" dirty="0" smtClean="0"/>
              <a:t>: we do trade health against other goods such as tobacco or alcohol consumption.</a:t>
            </a:r>
          </a:p>
          <a:p>
            <a:pPr marL="0" indent="0" algn="ctr">
              <a:buNone/>
            </a:pPr>
            <a:endParaRPr lang="en-GB" i="1" dirty="0" smtClean="0"/>
          </a:p>
          <a:p>
            <a:pPr marL="0" indent="0" algn="ctr">
              <a:buNone/>
            </a:pPr>
            <a:r>
              <a:rPr lang="en-GB" i="1" u="sng" dirty="0" smtClean="0"/>
              <a:t>Health can be thought as invisible capital stock just like education</a:t>
            </a:r>
          </a:p>
          <a:p>
            <a:endParaRPr lang="en-GB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65053" y="5440947"/>
            <a:ext cx="360947" cy="534737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1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32" y="209133"/>
            <a:ext cx="8422105" cy="868362"/>
          </a:xfrm>
        </p:spPr>
        <p:txBody>
          <a:bodyPr/>
          <a:lstStyle/>
          <a:p>
            <a:r>
              <a:rPr lang="en-US" dirty="0" smtClean="0"/>
              <a:t>Microeconomic view of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1831474"/>
            <a:ext cx="8168105" cy="4692314"/>
          </a:xfrm>
        </p:spPr>
        <p:txBody>
          <a:bodyPr>
            <a:normAutofit/>
          </a:bodyPr>
          <a:lstStyle/>
          <a:p>
            <a:r>
              <a:rPr lang="en-US" i="1" dirty="0" smtClean="0"/>
              <a:t>Consumption and production of health: an economic approach.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693754"/>
              </p:ext>
            </p:extLst>
          </p:nvPr>
        </p:nvGraphicFramePr>
        <p:xfrm>
          <a:off x="4279899" y="3149599"/>
          <a:ext cx="1161047" cy="1110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Document" showAsIcon="1" r:id="rId5" imgW="584200" imgH="558800" progId="Word.Document.12">
                  <p:embed/>
                </p:oleObj>
              </mc:Choice>
              <mc:Fallback>
                <p:oleObj name="Document" showAsIcon="1" r:id="rId5" imgW="5842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79899" y="3149599"/>
                        <a:ext cx="1161047" cy="1110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571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32" y="48712"/>
            <a:ext cx="8422105" cy="868362"/>
          </a:xfrm>
        </p:spPr>
        <p:txBody>
          <a:bodyPr/>
          <a:lstStyle/>
          <a:p>
            <a:r>
              <a:rPr lang="en-US" dirty="0" smtClean="0"/>
              <a:t>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1" y="917074"/>
            <a:ext cx="8542421" cy="5847347"/>
          </a:xfrm>
        </p:spPr>
        <p:txBody>
          <a:bodyPr>
            <a:normAutofit/>
          </a:bodyPr>
          <a:lstStyle/>
          <a:p>
            <a:r>
              <a:rPr lang="en-GB" dirty="0" smtClean="0"/>
              <a:t>Preferences between Health and Consumption may change (i.e. information, health shocks)              </a:t>
            </a:r>
            <a:r>
              <a:rPr lang="en-GB" i="1" dirty="0" smtClean="0"/>
              <a:t>Quadrant I</a:t>
            </a:r>
            <a:endParaRPr lang="en-GB" dirty="0" smtClean="0"/>
          </a:p>
          <a:p>
            <a:r>
              <a:rPr lang="en-GB" dirty="0" smtClean="0"/>
              <a:t>The relation between consumer goods and consumption services may be modified by innovations in household technology (i.e. saving time) or improved education (i.e. more information on consumer goods)           </a:t>
            </a:r>
            <a:r>
              <a:rPr lang="en-GB" i="1" dirty="0" smtClean="0"/>
              <a:t>Quadrant II</a:t>
            </a:r>
            <a:endParaRPr lang="en-GB" dirty="0" smtClean="0"/>
          </a:p>
          <a:p>
            <a:r>
              <a:rPr lang="en-GB" dirty="0" smtClean="0"/>
              <a:t>The budget constraint is subject to changes (i.e. income benefits, taxation)           </a:t>
            </a:r>
            <a:r>
              <a:rPr lang="en-GB" i="1" dirty="0" smtClean="0"/>
              <a:t>Quadrant III</a:t>
            </a:r>
            <a:endParaRPr lang="en-GB" dirty="0" smtClean="0"/>
          </a:p>
          <a:p>
            <a:r>
              <a:rPr lang="en-GB" dirty="0" smtClean="0"/>
              <a:t>The relation between use of medical services and health status is also modified by technological changes in medicines (i.e. new capital technology), by environmental factors (i.e. pollution) or by increase/decrease of health-enhancing efforts of individuals (i.e. more information on lifestyle behaviours)           </a:t>
            </a:r>
            <a:r>
              <a:rPr lang="en-GB" i="1" dirty="0" smtClean="0"/>
              <a:t>Quadrant IV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4511672" y="1443788"/>
            <a:ext cx="641685" cy="160421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160294" y="3179009"/>
            <a:ext cx="641685" cy="160421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197768" y="4203030"/>
            <a:ext cx="641685" cy="160421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101347" y="6283155"/>
            <a:ext cx="641685" cy="160421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2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32" y="209133"/>
            <a:ext cx="8422105" cy="8683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1229895"/>
            <a:ext cx="8168105" cy="5293893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Health Economics – P. </a:t>
            </a:r>
            <a:r>
              <a:rPr lang="en-GB" dirty="0" err="1" smtClean="0"/>
              <a:t>Zweifel</a:t>
            </a:r>
            <a:r>
              <a:rPr lang="en-GB" dirty="0" smtClean="0"/>
              <a:t>, F. </a:t>
            </a:r>
            <a:r>
              <a:rPr lang="en-GB" dirty="0" err="1" smtClean="0"/>
              <a:t>Breyer</a:t>
            </a:r>
            <a:r>
              <a:rPr lang="en-GB" dirty="0" smtClean="0"/>
              <a:t>, M. </a:t>
            </a:r>
            <a:r>
              <a:rPr lang="en-GB" dirty="0" err="1" smtClean="0"/>
              <a:t>Kifman</a:t>
            </a:r>
            <a:r>
              <a:rPr lang="en-GB" dirty="0" smtClean="0"/>
              <a:t>, Springer, 2</a:t>
            </a:r>
            <a:r>
              <a:rPr lang="en-GB" baseline="30000" dirty="0" smtClean="0"/>
              <a:t>nd</a:t>
            </a:r>
            <a:r>
              <a:rPr lang="en-GB" dirty="0" smtClean="0"/>
              <a:t> Edition, 2009. Chapter 1.</a:t>
            </a:r>
          </a:p>
          <a:p>
            <a:pPr algn="just"/>
            <a:r>
              <a:rPr lang="en-US" dirty="0"/>
              <a:t>Health economics of health care economics? C. Cardoso (2008), </a:t>
            </a:r>
            <a:r>
              <a:rPr lang="en-US" i="1" dirty="0" err="1"/>
              <a:t>Polytechnical</a:t>
            </a:r>
            <a:r>
              <a:rPr lang="en-US" i="1" dirty="0"/>
              <a:t> Studies Review, </a:t>
            </a:r>
            <a:r>
              <a:rPr lang="en-US" dirty="0"/>
              <a:t>Vol. VI, No.10: 189-198</a:t>
            </a:r>
            <a:r>
              <a:rPr lang="en-US" i="1" dirty="0" smtClean="0"/>
              <a:t>.</a:t>
            </a:r>
            <a:endParaRPr lang="en-GB" dirty="0" smtClean="0"/>
          </a:p>
          <a:p>
            <a:pPr algn="just"/>
            <a:r>
              <a:rPr lang="en-GB" dirty="0"/>
              <a:t>Uncertainty and the Welfare Economics of Medical Care </a:t>
            </a:r>
            <a:r>
              <a:rPr lang="en-GB" dirty="0" smtClean="0"/>
              <a:t>– K. J. Arrow (1963), </a:t>
            </a:r>
            <a:r>
              <a:rPr lang="en-US" i="1" dirty="0"/>
              <a:t>The American Economic Review, </a:t>
            </a:r>
            <a:r>
              <a:rPr lang="en-US" dirty="0"/>
              <a:t>Vol. 53, No. </a:t>
            </a:r>
            <a:r>
              <a:rPr lang="en-US" dirty="0" smtClean="0"/>
              <a:t>5, </a:t>
            </a:r>
            <a:r>
              <a:rPr lang="en-US" dirty="0"/>
              <a:t>pp. 941-973 </a:t>
            </a:r>
            <a:endParaRPr lang="en-US" dirty="0" smtClean="0"/>
          </a:p>
          <a:p>
            <a:pPr algn="just"/>
            <a:r>
              <a:rPr lang="en-US" dirty="0"/>
              <a:t>On the concept of health capital and the demand for </a:t>
            </a:r>
            <a:r>
              <a:rPr lang="en-US" dirty="0" smtClean="0"/>
              <a:t>health – M. Grossman, </a:t>
            </a:r>
            <a:r>
              <a:rPr lang="en-US" i="1" dirty="0"/>
              <a:t>The Journal of Political Economy, </a:t>
            </a:r>
            <a:r>
              <a:rPr lang="en-US" dirty="0"/>
              <a:t>Vol. 80, No. </a:t>
            </a:r>
            <a:r>
              <a:rPr lang="en-US" dirty="0" smtClean="0"/>
              <a:t>2, </a:t>
            </a:r>
            <a:r>
              <a:rPr lang="en-US" dirty="0"/>
              <a:t>pp. 223-</a:t>
            </a:r>
            <a:r>
              <a:rPr lang="en-US" dirty="0" smtClean="0"/>
              <a:t>255.</a:t>
            </a:r>
          </a:p>
          <a:p>
            <a:endParaRPr lang="en-US" i="1" dirty="0" smtClean="0"/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admin stuff…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structure and contributors</a:t>
            </a:r>
          </a:p>
          <a:p>
            <a:r>
              <a:rPr lang="en-US" dirty="0" smtClean="0"/>
              <a:t>Tutorials</a:t>
            </a:r>
          </a:p>
          <a:p>
            <a:r>
              <a:rPr lang="en-US" dirty="0" smtClean="0"/>
              <a:t>Blackboard</a:t>
            </a:r>
          </a:p>
          <a:p>
            <a:r>
              <a:rPr lang="en-US" dirty="0" smtClean="0"/>
              <a:t>Office hours</a:t>
            </a:r>
          </a:p>
          <a:p>
            <a:r>
              <a:rPr lang="en-US" dirty="0" smtClean="0"/>
              <a:t>Textbooks and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6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212" y="182396"/>
            <a:ext cx="8475578" cy="868362"/>
          </a:xfrm>
        </p:spPr>
        <p:txBody>
          <a:bodyPr/>
          <a:lstStyle/>
          <a:p>
            <a:r>
              <a:rPr lang="en-US" dirty="0" smtClean="0"/>
              <a:t>Course Structure and 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6527"/>
            <a:ext cx="7734968" cy="5227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parts: </a:t>
            </a:r>
          </a:p>
          <a:p>
            <a:r>
              <a:rPr lang="en-US" u="sng" dirty="0" smtClean="0"/>
              <a:t>Demand for health</a:t>
            </a:r>
            <a:r>
              <a:rPr lang="en-US" dirty="0" smtClean="0"/>
              <a:t>: Dr. E. Fichera </a:t>
            </a:r>
          </a:p>
          <a:p>
            <a:r>
              <a:rPr lang="en-US" u="sng" dirty="0" smtClean="0"/>
              <a:t>Supply of health</a:t>
            </a:r>
            <a:r>
              <a:rPr lang="en-US" dirty="0" smtClean="0"/>
              <a:t>: </a:t>
            </a:r>
          </a:p>
          <a:p>
            <a:pPr>
              <a:buFont typeface="+mj-lt"/>
              <a:buAutoNum type="alphaLcParenR"/>
            </a:pPr>
            <a:r>
              <a:rPr lang="en-US" dirty="0" smtClean="0"/>
              <a:t>Theoretical models: Dr. M. </a:t>
            </a:r>
            <a:r>
              <a:rPr lang="en-US" dirty="0" err="1" smtClean="0"/>
              <a:t>Pezzino</a:t>
            </a:r>
            <a:r>
              <a:rPr lang="en-US" dirty="0" smtClean="0"/>
              <a:t> </a:t>
            </a:r>
          </a:p>
          <a:p>
            <a:pPr>
              <a:buFont typeface="+mj-lt"/>
              <a:buAutoNum type="alphaLcParenR"/>
            </a:pPr>
            <a:r>
              <a:rPr lang="en-US" dirty="0" smtClean="0"/>
              <a:t>Empirical applications: Dr. S. </a:t>
            </a:r>
            <a:r>
              <a:rPr lang="en-US" dirty="0" err="1" smtClean="0"/>
              <a:t>Nikolova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Textbooks:</a:t>
            </a:r>
          </a:p>
          <a:p>
            <a:r>
              <a:rPr lang="en-US" u="sng" dirty="0"/>
              <a:t>Demand for health</a:t>
            </a:r>
            <a:r>
              <a:rPr lang="en-US" dirty="0"/>
              <a:t>: </a:t>
            </a:r>
            <a:r>
              <a:rPr lang="en-US" dirty="0" err="1"/>
              <a:t>Z</a:t>
            </a:r>
            <a:r>
              <a:rPr lang="en-US" dirty="0" err="1" smtClean="0"/>
              <a:t>weifel</a:t>
            </a:r>
            <a:r>
              <a:rPr lang="en-US" dirty="0" smtClean="0"/>
              <a:t> et al. (2009) and reading list</a:t>
            </a:r>
            <a:endParaRPr lang="en-US" dirty="0"/>
          </a:p>
          <a:p>
            <a:r>
              <a:rPr lang="en-US" u="sng" dirty="0"/>
              <a:t>Supply of health</a:t>
            </a:r>
            <a:r>
              <a:rPr lang="en-US" dirty="0"/>
              <a:t>: </a:t>
            </a:r>
            <a:r>
              <a:rPr lang="en-US" dirty="0" err="1" smtClean="0"/>
              <a:t>Zweifel</a:t>
            </a:r>
            <a:r>
              <a:rPr lang="en-US" dirty="0" smtClean="0"/>
              <a:t> et </a:t>
            </a:r>
            <a:r>
              <a:rPr lang="en-US" dirty="0"/>
              <a:t>al. (2009) and reading </a:t>
            </a:r>
            <a:r>
              <a:rPr lang="en-US" dirty="0" smtClean="0"/>
              <a:t>list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8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59859"/>
              </p:ext>
            </p:extLst>
          </p:nvPr>
        </p:nvGraphicFramePr>
        <p:xfrm>
          <a:off x="0" y="0"/>
          <a:ext cx="9144000" cy="712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6222"/>
                <a:gridCol w="1199445"/>
                <a:gridCol w="1834444"/>
                <a:gridCol w="1763889"/>
              </a:tblGrid>
              <a:tr h="623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Lectures</a:t>
                      </a: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Lecturer</a:t>
                      </a:r>
                      <a:endParaRPr lang="en-GB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Tutorial</a:t>
                      </a: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00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Demand for health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1. What is the Economics of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Health?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02/10/2013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Dr. Eleonora Fichera (EF)</a:t>
                      </a:r>
                      <a:endParaRPr lang="en-GB" sz="120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2. Microeconomic principles of production/consumption of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 (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09/10/2013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Dr. Eleonora Fichera 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3.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Microeconomic principles of production/consumption of health (ii)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16/10/2013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Dr.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Eleonora Fichera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16/10/2013 (EF)</a:t>
                      </a:r>
                      <a:endParaRPr lang="en-GB" sz="1200" dirty="0" smtClean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4. Empirical studies on the production of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23/10/2013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Dr. Eleonora Fichera 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23/11/2013 (EF)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43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Supply of health</a:t>
                      </a:r>
                      <a:endParaRPr lang="en-GB" sz="1200" b="1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5. 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Public financing and provision of healthcare 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06/11/2013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Dr. Mario Pezzino (MP)</a:t>
                      </a:r>
                      <a:endParaRPr lang="en-GB" sz="120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9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. </a:t>
                      </a:r>
                      <a:r>
                        <a:rPr lang="en-US" sz="1200" dirty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Microeconomic analysis of the design of incentive 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systems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(theory, </a:t>
                      </a:r>
                      <a:r>
                        <a:rPr lang="en-US" sz="1200" dirty="0" err="1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13/11/2013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Dr. Mario </a:t>
                      </a:r>
                      <a:r>
                        <a:rPr lang="en-US" sz="1200" dirty="0" err="1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Pezzino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endParaRPr lang="en-GB" sz="1200" dirty="0" smtClean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2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. Microeconomic analysis of the design of incentive systems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(theory, ii)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20/11/2013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Dr. Mario </a:t>
                      </a:r>
                      <a:r>
                        <a:rPr lang="en-US" sz="1200" dirty="0" err="1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Pezzino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20/11/2013 (MP)</a:t>
                      </a:r>
                      <a:endParaRPr lang="en-GB" sz="1200" dirty="0" smtClean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2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8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. Microeconomic analysis of the design of incentive systems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(applied)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27/11/2013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Dr. </a:t>
                      </a:r>
                      <a:r>
                        <a:rPr lang="en-US" sz="1200" dirty="0" err="1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Silviya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Nikolova</a:t>
                      </a:r>
                      <a:endParaRPr lang="en-GB" sz="1200" dirty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04/12/2013 (SN)</a:t>
                      </a:r>
                      <a:endParaRPr lang="en-GB" sz="1200" dirty="0" smtClean="0">
                        <a:solidFill>
                          <a:srgbClr val="3366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47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Economic Evaluation</a:t>
                      </a:r>
                      <a:endParaRPr lang="en-GB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9. Measuring and valuing life</a:t>
                      </a: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04/12/2013</a:t>
                      </a: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Dr.</a:t>
                      </a:r>
                      <a:r>
                        <a:rPr lang="en-GB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Mark Harrison (MH)</a:t>
                      </a: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10. </a:t>
                      </a:r>
                      <a:r>
                        <a:rPr lang="en-U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Methods of 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deciding what is provided</a:t>
                      </a: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11/12/2013</a:t>
                      </a: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Dr.</a:t>
                      </a:r>
                      <a:r>
                        <a:rPr lang="en-GB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Mark Harrison</a:t>
                      </a: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11/12/2013 (MH)</a:t>
                      </a: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48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Office hours</a:t>
            </a:r>
            <a:r>
              <a:rPr lang="en-US" dirty="0"/>
              <a:t> </a:t>
            </a:r>
            <a:r>
              <a:rPr lang="en-US" dirty="0" smtClean="0"/>
              <a:t>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44" y="979752"/>
            <a:ext cx="8441267" cy="5525469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i="1" u="sng" dirty="0" smtClean="0"/>
              <a:t>Office hours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Dr. E. Fichera: by appointment. Office: 4.320 Jean McFarlane Building (Behind University Place) </a:t>
            </a:r>
            <a:r>
              <a:rPr lang="en-US" dirty="0" smtClean="0">
                <a:solidFill>
                  <a:srgbClr val="0000FF"/>
                </a:solidFill>
                <a:hlinkClick r:id="rId3"/>
              </a:rPr>
              <a:t>eleonora.fichera@manchester.ac.uk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/>
              <a:t>ii) Dr. M. </a:t>
            </a:r>
            <a:r>
              <a:rPr lang="en-US" dirty="0" err="1" smtClean="0"/>
              <a:t>Pezzino</a:t>
            </a:r>
            <a:r>
              <a:rPr lang="en-US" dirty="0" smtClean="0"/>
              <a:t>: Mondays: 14.00-16.00. Office: 2.013 Arthur Lewis Building </a:t>
            </a:r>
            <a:r>
              <a:rPr lang="en-US" dirty="0" smtClean="0">
                <a:solidFill>
                  <a:srgbClr val="0000FF"/>
                </a:solidFill>
                <a:hlinkClick r:id="rId3"/>
              </a:rPr>
              <a:t>mario.pezzino@manchester.ac.uk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iii) Dr. S. </a:t>
            </a:r>
            <a:r>
              <a:rPr lang="en-US" dirty="0" err="1" smtClean="0"/>
              <a:t>Nikolova</a:t>
            </a:r>
            <a:r>
              <a:rPr lang="en-US" dirty="0" smtClean="0"/>
              <a:t>: </a:t>
            </a:r>
            <a:r>
              <a:rPr lang="en-US" smtClean="0"/>
              <a:t>by appointment. </a:t>
            </a:r>
            <a:r>
              <a:rPr lang="en-US" dirty="0" smtClean="0"/>
              <a:t>Office</a:t>
            </a:r>
            <a:r>
              <a:rPr lang="en-US" dirty="0"/>
              <a:t>: </a:t>
            </a:r>
            <a:r>
              <a:rPr lang="en-US" dirty="0" smtClean="0"/>
              <a:t>4.305 </a:t>
            </a:r>
            <a:r>
              <a:rPr lang="en-US" dirty="0"/>
              <a:t>Jean McFarlane Building (Behind University Place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00FF"/>
                </a:solidFill>
                <a:hlinkClick r:id="rId4"/>
              </a:rPr>
              <a:t>silviya.nikolova@manchester.ac.uk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iv) Dr. M. </a:t>
            </a:r>
            <a:r>
              <a:rPr lang="en-US" dirty="0" smtClean="0"/>
              <a:t>Harrison: by appointment. </a:t>
            </a:r>
            <a:r>
              <a:rPr lang="en-US" dirty="0"/>
              <a:t>Office: </a:t>
            </a:r>
            <a:r>
              <a:rPr lang="en-US" dirty="0" smtClean="0"/>
              <a:t>1.304 </a:t>
            </a:r>
            <a:r>
              <a:rPr lang="en-US" dirty="0"/>
              <a:t>Jean McFarlane Building (Behind University Place) </a:t>
            </a:r>
            <a:r>
              <a:rPr lang="en-US" dirty="0">
                <a:solidFill>
                  <a:srgbClr val="0000FF"/>
                </a:solidFill>
                <a:hlinkClick r:id="rId4"/>
              </a:rPr>
              <a:t>silviya.nikolova@</a:t>
            </a:r>
            <a:r>
              <a:rPr lang="en-US" dirty="0" smtClean="0">
                <a:solidFill>
                  <a:srgbClr val="0000FF"/>
                </a:solidFill>
                <a:hlinkClick r:id="rId4"/>
              </a:rPr>
              <a:t>manchester.ac.uk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i="1" u="sng" dirty="0" smtClean="0"/>
              <a:t>Evaluation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a) Midterm Essay: 30% by 4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</a:p>
          <a:p>
            <a:pPr marL="0" indent="0">
              <a:buNone/>
            </a:pPr>
            <a:r>
              <a:rPr lang="en-US" dirty="0" smtClean="0"/>
              <a:t>  b) Written Exam: 70%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9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22" y="503238"/>
            <a:ext cx="7929180" cy="868362"/>
          </a:xfrm>
        </p:spPr>
        <p:txBody>
          <a:bodyPr/>
          <a:lstStyle/>
          <a:p>
            <a:r>
              <a:rPr lang="en-US" dirty="0" smtClean="0"/>
              <a:t>What is “Economics”?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20" y="1735137"/>
            <a:ext cx="7711194" cy="4271193"/>
          </a:xfrm>
        </p:spPr>
        <p:txBody>
          <a:bodyPr/>
          <a:lstStyle/>
          <a:p>
            <a:pPr algn="just">
              <a:buFont typeface="Courier New"/>
              <a:buChar char="o"/>
            </a:pPr>
            <a:r>
              <a:rPr lang="en-US" dirty="0" smtClean="0"/>
              <a:t>Economics is a social science concerned with studying the </a:t>
            </a:r>
            <a:r>
              <a:rPr lang="en-US" dirty="0" err="1" smtClean="0"/>
              <a:t>behaviour</a:t>
            </a:r>
            <a:r>
              <a:rPr lang="en-US" dirty="0" smtClean="0"/>
              <a:t> of economic agents (people, firms, governments) when confronted with scarcity.</a:t>
            </a:r>
          </a:p>
          <a:p>
            <a:pPr algn="just">
              <a:buFont typeface="Courier New"/>
              <a:buChar char="o"/>
            </a:pPr>
            <a:r>
              <a:rPr lang="en-US" dirty="0" smtClean="0"/>
              <a:t>Economics analysis focuses on decisions and choices about production and consumption of economic goods.</a:t>
            </a:r>
          </a:p>
          <a:p>
            <a:pPr algn="just">
              <a:buFont typeface="Courier New"/>
              <a:buChar char="o"/>
            </a:pPr>
            <a:r>
              <a:rPr lang="en-US" dirty="0" smtClean="0"/>
              <a:t>These are goods or services that are scarce relative to the society’s wants for them.</a:t>
            </a:r>
          </a:p>
          <a:p>
            <a:pPr marL="0" indent="0" algn="just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2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32" y="503238"/>
            <a:ext cx="8422105" cy="868362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is “</a:t>
            </a:r>
            <a:r>
              <a:rPr lang="en-US" dirty="0"/>
              <a:t>H</a:t>
            </a:r>
            <a:r>
              <a:rPr lang="en-US" dirty="0" smtClean="0"/>
              <a:t>ealth Economics”?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2052785"/>
            <a:ext cx="8168105" cy="4471003"/>
          </a:xfrm>
        </p:spPr>
        <p:txBody>
          <a:bodyPr/>
          <a:lstStyle/>
          <a:p>
            <a:r>
              <a:rPr lang="en-US" dirty="0" smtClean="0"/>
              <a:t>“Health Economics is the </a:t>
            </a:r>
            <a:r>
              <a:rPr lang="en-US" b="1" dirty="0" smtClean="0"/>
              <a:t>discipline </a:t>
            </a:r>
            <a:r>
              <a:rPr lang="en-US" dirty="0" smtClean="0"/>
              <a:t>of economics applied to the </a:t>
            </a:r>
            <a:r>
              <a:rPr lang="en-US" b="1" dirty="0" smtClean="0"/>
              <a:t>topic</a:t>
            </a:r>
            <a:r>
              <a:rPr lang="en-US" dirty="0" smtClean="0"/>
              <a:t> of health”. </a:t>
            </a:r>
          </a:p>
          <a:p>
            <a:r>
              <a:rPr lang="en-US" i="1" dirty="0" smtClean="0"/>
              <a:t>“Economics of health </a:t>
            </a:r>
            <a:r>
              <a:rPr lang="en-US" i="1" dirty="0"/>
              <a:t>is the study of choice making</a:t>
            </a:r>
            <a:r>
              <a:rPr lang="en-US" b="1" dirty="0"/>
              <a:t> </a:t>
            </a:r>
            <a:r>
              <a:rPr lang="en-US" b="1" dirty="0" smtClean="0"/>
              <a:t>on health </a:t>
            </a:r>
            <a:r>
              <a:rPr lang="en-US" i="1" dirty="0" smtClean="0"/>
              <a:t>by </a:t>
            </a:r>
            <a:r>
              <a:rPr lang="en-US" i="1" dirty="0"/>
              <a:t>individuals, </a:t>
            </a:r>
            <a:r>
              <a:rPr lang="en-US" i="1" dirty="0" smtClean="0"/>
              <a:t>institutions</a:t>
            </a:r>
            <a:r>
              <a:rPr lang="en-US" i="1" dirty="0"/>
              <a:t>, societies, nations and world under conditions </a:t>
            </a:r>
            <a:r>
              <a:rPr lang="en-US" i="1" dirty="0" smtClean="0"/>
              <a:t>of scarcity” </a:t>
            </a:r>
          </a:p>
          <a:p>
            <a:r>
              <a:rPr lang="en-US" dirty="0" smtClean="0"/>
              <a:t>But is it Health </a:t>
            </a:r>
            <a:r>
              <a:rPr lang="en-US" dirty="0"/>
              <a:t>E</a:t>
            </a:r>
            <a:r>
              <a:rPr lang="en-US" dirty="0" smtClean="0"/>
              <a:t>conomics, or Health care economics or Economics of Health?</a:t>
            </a:r>
          </a:p>
          <a:p>
            <a:r>
              <a:rPr lang="en-US" dirty="0" smtClean="0"/>
              <a:t>Distinction between demand for health (microeconomic view) and demand for health care (macroeconomic view).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6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32" y="503238"/>
            <a:ext cx="8422105" cy="868362"/>
          </a:xfrm>
        </p:spPr>
        <p:txBody>
          <a:bodyPr/>
          <a:lstStyle/>
          <a:p>
            <a:r>
              <a:rPr lang="en-US" dirty="0" smtClean="0"/>
              <a:t>The birth of Health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1735137"/>
            <a:ext cx="8168105" cy="4788651"/>
          </a:xfrm>
        </p:spPr>
        <p:txBody>
          <a:bodyPr/>
          <a:lstStyle/>
          <a:p>
            <a:r>
              <a:rPr lang="en-US" dirty="0" smtClean="0"/>
              <a:t>Arrow (AER, 1963): “Uncertainty and welfare economics of medical care”. </a:t>
            </a:r>
          </a:p>
          <a:p>
            <a:r>
              <a:rPr lang="en-US" dirty="0" smtClean="0"/>
              <a:t>Role of market/non-market institutions in provision and distribution of health care services.</a:t>
            </a:r>
          </a:p>
          <a:p>
            <a:r>
              <a:rPr lang="en-US" dirty="0" smtClean="0"/>
              <a:t>Grossman (JPE, 1972): “On the concept of health capital and the demand for health”. </a:t>
            </a:r>
          </a:p>
          <a:p>
            <a:r>
              <a:rPr lang="en-US" dirty="0" smtClean="0"/>
              <a:t>Role health as human capital model</a:t>
            </a:r>
          </a:p>
          <a:p>
            <a:r>
              <a:rPr lang="en-US" dirty="0" smtClean="0"/>
              <a:t>Health as durable capital stock, depreciates with time and can be augmented with investment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1322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32" y="503238"/>
            <a:ext cx="8422105" cy="868362"/>
          </a:xfrm>
        </p:spPr>
        <p:txBody>
          <a:bodyPr/>
          <a:lstStyle/>
          <a:p>
            <a:r>
              <a:rPr lang="en-US" dirty="0" smtClean="0"/>
              <a:t>Current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1735137"/>
            <a:ext cx="8168105" cy="4788651"/>
          </a:xfrm>
        </p:spPr>
        <p:txBody>
          <a:bodyPr/>
          <a:lstStyle/>
          <a:p>
            <a:r>
              <a:rPr lang="en-US" dirty="0" smtClean="0"/>
              <a:t>Split between the two in 1970s </a:t>
            </a:r>
          </a:p>
          <a:p>
            <a:r>
              <a:rPr lang="en-US" dirty="0" smtClean="0"/>
              <a:t>NBER two programs: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smtClean="0">
                <a:hlinkClick r:id="rId2"/>
              </a:rPr>
              <a:t>Health Economics Program </a:t>
            </a:r>
            <a:r>
              <a:rPr lang="en-US" dirty="0" smtClean="0"/>
              <a:t>(M. Grossman) on economics of obesity, substance use, role of schooling, unemployment etc.</a:t>
            </a:r>
          </a:p>
          <a:p>
            <a:pPr marL="0" indent="0">
              <a:buNone/>
            </a:pPr>
            <a:r>
              <a:rPr lang="en-US" dirty="0" smtClean="0"/>
              <a:t> ii) </a:t>
            </a:r>
            <a:r>
              <a:rPr lang="en-US" dirty="0" smtClean="0">
                <a:hlinkClick r:id="rId3"/>
              </a:rPr>
              <a:t>Health Care Program </a:t>
            </a:r>
            <a:r>
              <a:rPr lang="en-US" dirty="0" smtClean="0"/>
              <a:t>(A. Garber) study of health care </a:t>
            </a:r>
            <a:r>
              <a:rPr lang="en-US" dirty="0" err="1" smtClean="0"/>
              <a:t>organisations</a:t>
            </a:r>
            <a:r>
              <a:rPr lang="en-US" dirty="0" smtClean="0"/>
              <a:t>, price competition between providers etc.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171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1919</TotalTime>
  <Words>1545</Words>
  <Application>Microsoft Macintosh PowerPoint</Application>
  <PresentationFormat>On-screen Show (4:3)</PresentationFormat>
  <Paragraphs>155</Paragraphs>
  <Slides>17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Inkwell</vt:lpstr>
      <vt:lpstr>Document</vt:lpstr>
      <vt:lpstr>ECON60441 Economics of Health [Lecture 1]</vt:lpstr>
      <vt:lpstr>Some admin stuff…</vt:lpstr>
      <vt:lpstr>Course Structure and contributors</vt:lpstr>
      <vt:lpstr>PowerPoint Presentation</vt:lpstr>
      <vt:lpstr>Office hours and Evaluation</vt:lpstr>
      <vt:lpstr>What is “Economics”? </vt:lpstr>
      <vt:lpstr>What is “Health Economics”?</vt:lpstr>
      <vt:lpstr>The birth of Health Economics</vt:lpstr>
      <vt:lpstr>Current research</vt:lpstr>
      <vt:lpstr>“Economics of Health” vs.  “Economics of Health care”</vt:lpstr>
      <vt:lpstr>Some examples…</vt:lpstr>
      <vt:lpstr>Structure of the course</vt:lpstr>
      <vt:lpstr>What is Health?</vt:lpstr>
      <vt:lpstr>What makes Health different?</vt:lpstr>
      <vt:lpstr>Microeconomic view of Health</vt:lpstr>
      <vt:lpstr>Policy Implications</vt:lpstr>
      <vt:lpstr>References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Health</dc:title>
  <dc:creator>Eleonora Fichera</dc:creator>
  <cp:lastModifiedBy>Eleonora Fichera</cp:lastModifiedBy>
  <cp:revision>88</cp:revision>
  <dcterms:created xsi:type="dcterms:W3CDTF">2011-12-23T15:55:05Z</dcterms:created>
  <dcterms:modified xsi:type="dcterms:W3CDTF">2013-10-02T08:32:06Z</dcterms:modified>
</cp:coreProperties>
</file>