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89" r:id="rId4"/>
    <p:sldId id="293" r:id="rId5"/>
    <p:sldId id="294" r:id="rId6"/>
    <p:sldId id="295" r:id="rId7"/>
    <p:sldId id="296" r:id="rId8"/>
    <p:sldId id="258" r:id="rId9"/>
    <p:sldId id="260" r:id="rId10"/>
    <p:sldId id="29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86262" autoAdjust="0"/>
  </p:normalViewPr>
  <p:slideViewPr>
    <p:cSldViewPr snapToGrid="0" showGuides="1">
      <p:cViewPr varScale="1">
        <p:scale>
          <a:sx n="68" d="100"/>
          <a:sy n="68" d="100"/>
        </p:scale>
        <p:origin x="3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C7C29-2D05-469F-AD3E-FCA00366876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E6B1-EC45-4E69-918D-6F98369DD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0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-We don’t have clean RCTs because 1) cannot randomise treatment and control; 2) teacher effects (i.e. treatment not applied consistently) 3) outcome measures not clear (attainment, motivation etc) 4) student efficiencies taken elsewhere (</a:t>
            </a:r>
            <a:r>
              <a:rPr lang="en-GB" dirty="0" err="1"/>
              <a:t>e.g</a:t>
            </a:r>
            <a:r>
              <a:rPr lang="en-GB" dirty="0"/>
              <a:t> time saved used in leisure etc)</a:t>
            </a:r>
          </a:p>
          <a:p>
            <a:r>
              <a:rPr lang="en-GB" dirty="0"/>
              <a:t>-Freeman et al look at 225 studies and looked at attainment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6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7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content is not useful for students. What to leave out is a fundamental starting point for understanding. Nothing is more confusing to students than having to think why something is in the lecture that doesn’t seem relevant.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so happens that economics is blessed with content that is “active”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7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to do with content that is not conducive to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0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complementary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0E6B1-EC45-4E69-918D-6F98369DDE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7EF0-873F-4E70-AC71-DDB69E58C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D93B9-0076-4026-ABE8-A0DFD3C82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7379-C18C-4143-8E74-5BE151E3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B61E-03C1-4049-8631-819BB4A2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910D-E8A2-442E-858B-57FA4049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561B-7572-4494-BFC7-92345116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EABD3-173F-4B84-93AB-E90D13C50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50F3-BB54-4AD0-B19E-1AC9BCB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D459B-55D2-4DB0-855B-16FC653F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D8825-998F-47B3-8234-FC934A7F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C1976-F826-4D08-A4FA-9560C95E4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39CD6-7AE2-445D-B26B-366688DF0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D7F0-FA26-4122-BF1F-73CFB08D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7D2E4-555C-4C5E-B6B6-F9C5E115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C874-8825-40B6-B474-44C6D922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126C-FCE9-4093-88BC-66D732E5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983D-5126-4EBA-9849-FBDA8282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503F-40B1-457A-AF85-CA02ACAD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40112-2DFC-42F2-BBEC-A879DFFD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D9BA-779F-4A50-BBB4-D5125DC1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27AD-C55E-4877-88F3-9A900DF8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8010-D880-4120-914F-0D0D4D26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5792-D0FE-4606-AB95-42CDE1E0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70D39-67CD-45F5-843D-B870228D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1821-ECFA-4C01-8BD3-C37D7AAC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066C-30FA-4452-B4DF-072FEDFA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F1BE-A26C-4373-8ACB-E914A7581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89CC8-764E-4D13-A41C-6C8E040DB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6E0E3-49D1-42A4-A799-EC56B14B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69ED-69DF-4DED-94C5-6BA73854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5CC9C-2DA1-4D60-85EB-ED310710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F0A7-0AF1-403E-B535-14B8637F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467A8-022B-447D-BFDC-9890B25C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DA3FF-6714-49FC-A4C6-E5EE715C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10E0A-40A0-424C-8440-A50AA4297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C2783-AC46-46A0-95FD-607068DE5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44E0-F9E0-4A43-B85B-D4141A68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4DC6F-9C33-491D-BB63-2B31BC7E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8B1F8-1168-4081-BDA2-6756D473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B170-D0A8-41E5-94C3-F40EAFB2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A04A7-7C5A-4145-9015-FC043BA1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69EDD-418B-4115-9126-27660E5C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89D3A-361F-4CB2-9BF8-C311AE42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5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16F84-808A-42FB-92D4-AA143EBD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CAB06-D843-42F7-9FB3-72E450CB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9F48-766E-4B3B-A4FD-9A2DDE89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7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62B0-3FF0-41E7-97C0-BB0D83CF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1BC4-F223-4B31-A161-AEA7471D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1F8C5-69AD-40A0-867A-481BB629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3B8C5-CE17-437B-B617-220EB8D3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D965F-DFBE-46D2-A026-51BC7062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89876-AAAB-4E7C-AA58-2138172C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0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8F4D-9CFB-42BF-9F43-0677239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64E75-BFFC-43C7-8DDB-FDA074F4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0369E-F684-4227-B411-86682A4A4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984E2-FB42-44EE-9299-DDFA59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63E8F-0F07-475E-8C7E-47500E2C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3C9F0-F56F-44DC-9D44-DCDA5A1B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0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4D423-F281-4D1A-A4E3-7623DEC1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7B79B-9A24-4223-A0F9-9F4401C7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765E-4E1C-4F6B-B2F2-6BDE6E29F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A7046-3BA7-46D7-82A0-F9198A50718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2DBB-4BB3-4203-BD9D-A70D9F879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26577-4E4D-4658-B689-37FB2FD6C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5962-6051-4A27-A289-08D6EBE1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Teaching/efim30004/201516/lectures/lecture7_8/Huxley_fisheriesexhibitionextrac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portunityinsights.org/cour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48B2-23C2-4D3A-977D-2AA99AB38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Activating Economics Teaching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1B346-59D8-4F66-ACEE-288907F2F611}"/>
              </a:ext>
            </a:extLst>
          </p:cNvPr>
          <p:cNvSpPr txBox="1"/>
          <p:nvPr/>
        </p:nvSpPr>
        <p:spPr>
          <a:xfrm>
            <a:off x="2639505" y="4477732"/>
            <a:ext cx="661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Ralf Becker (University of Manchester)</a:t>
            </a:r>
          </a:p>
          <a:p>
            <a:r>
              <a:rPr lang="en-GB" dirty="0"/>
              <a:t>Alvin Birdi (University of Bristol and Economics Network)</a:t>
            </a:r>
          </a:p>
          <a:p>
            <a:r>
              <a:rPr lang="en-GB" dirty="0" err="1"/>
              <a:t>Cloda</a:t>
            </a:r>
            <a:r>
              <a:rPr lang="en-GB" dirty="0"/>
              <a:t> Jenkins (University College, London)</a:t>
            </a:r>
          </a:p>
          <a:p>
            <a:r>
              <a:rPr lang="en-GB" dirty="0"/>
              <a:t>Humberto Llavador (</a:t>
            </a:r>
            <a:r>
              <a:rPr lang="en-GB" dirty="0" err="1"/>
              <a:t>Universitat</a:t>
            </a:r>
            <a:r>
              <a:rPr lang="en-GB" dirty="0"/>
              <a:t> </a:t>
            </a:r>
            <a:r>
              <a:rPr lang="en-GB" dirty="0" err="1"/>
              <a:t>Pompeu</a:t>
            </a:r>
            <a:r>
              <a:rPr lang="en-GB" dirty="0"/>
              <a:t> </a:t>
            </a:r>
            <a:r>
              <a:rPr lang="en-GB" dirty="0" err="1"/>
              <a:t>Fabra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454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047A-95B5-407B-82CC-36A2D3A0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4: Export non-active content and make it complementary to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121C-DCE0-4765-AFE1-DC2F2F3AF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Don’t cover material in lecture that students are supposed to read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the lecture activities dependent on pre-lecture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diagnostics [polls, quizzes] to test student preparedness for lectures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P4 Use material in appropriate teaching contexts</a:t>
            </a:r>
          </a:p>
        </p:txBody>
      </p:sp>
    </p:spTree>
    <p:extLst>
      <p:ext uri="{BB962C8B-B14F-4D97-AF65-F5344CB8AC3E}">
        <p14:creationId xmlns:p14="http://schemas.microsoft.com/office/powerpoint/2010/main" val="383387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F42A-508E-4465-A1D0-FF377A0C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Unit 4  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Preparation for flipped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4AEB-232F-4AD9-A25F-FE4BF679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Play the public goods game well before reaching this unit and record the results. Use the fun aspect.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Then:  preparation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Read about climate change – why did Montreal succeed while Kyoto and Paris have had so many problems?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State of the fisheries: </a:t>
            </a:r>
            <a:r>
              <a:rPr lang="en-GB" sz="2000" dirty="0">
                <a:solidFill>
                  <a:srgbClr val="FFFFFF"/>
                </a:solidFill>
                <a:hlinkClick r:id="rId3" action="ppaction://hlinkfile"/>
              </a:rPr>
              <a:t>Huxley Fisheries Exhibition</a:t>
            </a: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17D12-B395-49C4-837F-A00DDBA1F95F}"/>
              </a:ext>
            </a:extLst>
          </p:cNvPr>
          <p:cNvSpPr txBox="1"/>
          <p:nvPr/>
        </p:nvSpPr>
        <p:spPr>
          <a:xfrm>
            <a:off x="1447800" y="587829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COMPLEMENTARY MATERIAL</a:t>
            </a:r>
          </a:p>
        </p:txBody>
      </p:sp>
    </p:spTree>
    <p:extLst>
      <p:ext uri="{BB962C8B-B14F-4D97-AF65-F5344CB8AC3E}">
        <p14:creationId xmlns:p14="http://schemas.microsoft.com/office/powerpoint/2010/main" val="57901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AAF8F-951F-44A5-9F14-F007F044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67" y="47812"/>
            <a:ext cx="5183466" cy="69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8A4A4-0E3B-4C3E-91EE-47568783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20" y="222476"/>
            <a:ext cx="8894390" cy="63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A3845-CC3B-47AB-83C8-C10A66DF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64" y="-31016"/>
            <a:ext cx="5378823" cy="69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3AEE7-9F5C-46C7-BECC-0E924B5D3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21842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4E55F-0DBB-4EBE-AD89-F4F99D1D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95" b="-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8DED-B3BC-43B3-B28F-B5EBDA2A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“the sea there is full of fish that can be taken not only with nets but with fishing-baskets”  (John Cabot c.1450-1499)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0B02D-CB8C-4BC9-AE9D-FDFED4FF23D4}"/>
              </a:ext>
            </a:extLst>
          </p:cNvPr>
          <p:cNvSpPr txBox="1"/>
          <p:nvPr/>
        </p:nvSpPr>
        <p:spPr>
          <a:xfrm>
            <a:off x="804672" y="250371"/>
            <a:ext cx="335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52937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540D-2C20-4B49-B73F-8093A0FF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Unit 4: “Lecture”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9C52-204A-44EE-ABA3-1FA35D6C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Lecture: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Look at game data, work out Nash mechanics, compare with invisible hand game. What does this mean for human behaviour and human motives?</a:t>
            </a: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Now look at the students’ results and international evidence. </a:t>
            </a: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Altruistic preferences, reciprocity, ultimatum games etc </a:t>
            </a:r>
          </a:p>
          <a:p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63BDC-E902-4EE9-85AD-29900AEE2D7B}"/>
              </a:ext>
            </a:extLst>
          </p:cNvPr>
          <p:cNvSpPr txBox="1"/>
          <p:nvPr/>
        </p:nvSpPr>
        <p:spPr>
          <a:xfrm>
            <a:off x="1045029" y="489857"/>
            <a:ext cx="39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ACTIVE LECTURE/WORKSHOP</a:t>
            </a:r>
          </a:p>
        </p:txBody>
      </p:sp>
    </p:spTree>
    <p:extLst>
      <p:ext uri="{BB962C8B-B14F-4D97-AF65-F5344CB8AC3E}">
        <p14:creationId xmlns:p14="http://schemas.microsoft.com/office/powerpoint/2010/main" val="46232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B05EF20D-A180-42A6-8FEA-7F76951F6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715">
            <a:off x="654346" y="4954318"/>
            <a:ext cx="7849280" cy="538780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60B16-E1BD-491C-9ADE-87FF2FB4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117">
            <a:off x="7033775" y="1989625"/>
            <a:ext cx="7224386" cy="59745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7CDB-5F5E-4C16-8868-9B09B51B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14" y="719314"/>
            <a:ext cx="10515600" cy="4351338"/>
          </a:xfrm>
          <a:solidFill>
            <a:schemeClr val="bg2">
              <a:alpha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Constructivist vs expositional teaching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we know it works?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Metastudies</a:t>
            </a:r>
            <a:r>
              <a:rPr lang="en-GB" dirty="0"/>
              <a:t> rather than individual RCTs (Prince 2004 in </a:t>
            </a:r>
            <a:r>
              <a:rPr lang="en-GB" i="1" dirty="0" err="1"/>
              <a:t>Jnl</a:t>
            </a:r>
            <a:r>
              <a:rPr lang="en-GB" i="1" dirty="0"/>
              <a:t> Engineering Education; </a:t>
            </a:r>
            <a:r>
              <a:rPr lang="en-GB" dirty="0"/>
              <a:t>Freeman et al 2015 in </a:t>
            </a:r>
            <a:r>
              <a:rPr lang="en-GB" i="1" dirty="0"/>
              <a:t>PNAS; </a:t>
            </a:r>
            <a:r>
              <a:rPr lang="en-GB" dirty="0"/>
              <a:t>Becker and Birdi 2018</a:t>
            </a:r>
            <a:r>
              <a:rPr lang="en-GB" i="1" dirty="0"/>
              <a:t> IREE Special Issue on Flipping)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6397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641C-39B9-4708-BAD9-9D9EABED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Difficulties in activating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287-9D81-4485-B9AC-79BDA9BB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cost investment (developing videos, quizzes, activities etc)</a:t>
            </a:r>
          </a:p>
          <a:p>
            <a:r>
              <a:rPr lang="en-GB" dirty="0"/>
              <a:t>Fear of failure and risk averseness (Lauren </a:t>
            </a:r>
            <a:r>
              <a:rPr lang="en-GB" dirty="0" err="1"/>
              <a:t>Herckis</a:t>
            </a:r>
            <a:r>
              <a:rPr lang="en-GB" dirty="0"/>
              <a:t>, Carnegie Mellon)</a:t>
            </a:r>
          </a:p>
          <a:p>
            <a:r>
              <a:rPr lang="en-GB" b="1" dirty="0">
                <a:solidFill>
                  <a:srgbClr val="C00000"/>
                </a:solidFill>
              </a:rPr>
              <a:t>Content is not independent of pedagogy</a:t>
            </a:r>
          </a:p>
          <a:p>
            <a:r>
              <a:rPr lang="en-GB" b="1" dirty="0">
                <a:solidFill>
                  <a:srgbClr val="C00000"/>
                </a:solidFill>
              </a:rPr>
              <a:t>There is no space in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8910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A5BA-2D3C-4461-B5FD-787A7A04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Example of CORE</a:t>
            </a:r>
            <a:br>
              <a:rPr lang="en-GB" dirty="0"/>
            </a:br>
            <a:r>
              <a:rPr lang="en-GB" sz="4000" dirty="0"/>
              <a:t>(4 principles)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7A1C5-E041-4A38-B9C2-D11AD9060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62" y="365125"/>
            <a:ext cx="4000651" cy="50077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AF320-6245-4BE0-B985-E92233512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7" y="2307770"/>
            <a:ext cx="4078134" cy="5502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C671-6F93-4D06-9D9A-56C3993308CC}"/>
              </a:ext>
            </a:extLst>
          </p:cNvPr>
          <p:cNvSpPr txBox="1"/>
          <p:nvPr/>
        </p:nvSpPr>
        <p:spPr>
          <a:xfrm>
            <a:off x="6836229" y="5791200"/>
            <a:ext cx="433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www.core-econ.org</a:t>
            </a:r>
          </a:p>
        </p:txBody>
      </p:sp>
    </p:spTree>
    <p:extLst>
      <p:ext uri="{BB962C8B-B14F-4D97-AF65-F5344CB8AC3E}">
        <p14:creationId xmlns:p14="http://schemas.microsoft.com/office/powerpoint/2010/main" val="118348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8D1E-49CC-4D43-A35B-3615E97E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1 Eliminate redundant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C489-7E5C-4D46-99B8-BF734A08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IS-LM  AS-AD</a:t>
            </a:r>
          </a:p>
          <a:p>
            <a:pPr marL="0" indent="0">
              <a:buNone/>
            </a:pPr>
            <a:r>
              <a:rPr lang="en-GB" dirty="0"/>
              <a:t>Marginal productivity model of labour markets</a:t>
            </a:r>
          </a:p>
          <a:p>
            <a:pPr marL="0" indent="0">
              <a:buNone/>
            </a:pPr>
            <a:r>
              <a:rPr lang="en-GB" dirty="0"/>
              <a:t>[perfect competition]</a:t>
            </a:r>
          </a:p>
          <a:p>
            <a:pPr marL="0" indent="0">
              <a:buNone/>
            </a:pPr>
            <a:r>
              <a:rPr lang="en-GB" dirty="0"/>
              <a:t>Fundamental theorems of welfare economics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P1 Irrelevance to the immediate purpose is demotivating</a:t>
            </a:r>
          </a:p>
        </p:txBody>
      </p:sp>
    </p:spTree>
    <p:extLst>
      <p:ext uri="{BB962C8B-B14F-4D97-AF65-F5344CB8AC3E}">
        <p14:creationId xmlns:p14="http://schemas.microsoft.com/office/powerpoint/2010/main" val="324566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3467-EF5E-4F82-962E-1314EFC3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2: Increase empirical and active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B154-7725-4410-8FF9-1AB2768F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200+ datasets included</a:t>
            </a:r>
          </a:p>
          <a:p>
            <a:r>
              <a:rPr lang="en-GB" dirty="0"/>
              <a:t>Doing Economics companion text</a:t>
            </a:r>
          </a:p>
          <a:p>
            <a:r>
              <a:rPr lang="en-GB" dirty="0"/>
              <a:t>Classroom games included for many chapters</a:t>
            </a:r>
          </a:p>
          <a:p>
            <a:r>
              <a:rPr lang="en-GB" dirty="0" err="1"/>
              <a:t>cf</a:t>
            </a:r>
            <a:r>
              <a:rPr lang="en-GB" dirty="0"/>
              <a:t> Raj Chetty course (</a:t>
            </a:r>
            <a:r>
              <a:rPr lang="en-GB" dirty="0">
                <a:hlinkClick r:id="rId3"/>
              </a:rPr>
              <a:t>www.opportunityinsights.org/course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P2 Economics is blessed with active content. Use it in class.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29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4E8B-C775-4640-A4EB-D54765DA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3 Prioritise a problem	(</a:t>
            </a:r>
            <a:r>
              <a:rPr lang="en-GB" dirty="0" err="1"/>
              <a:t>cf</a:t>
            </a:r>
            <a:r>
              <a:rPr lang="en-GB" dirty="0"/>
              <a:t> research)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B8A7-DFEB-493A-969E-D1BA5E5C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E.g. </a:t>
            </a:r>
          </a:p>
          <a:p>
            <a:pPr marL="0" indent="0">
              <a:buNone/>
            </a:pPr>
            <a:r>
              <a:rPr lang="en-GB" dirty="0"/>
              <a:t>Ch 2: Why UK GDP growth first?  </a:t>
            </a:r>
          </a:p>
          <a:p>
            <a:pPr marL="0" indent="0">
              <a:buNone/>
            </a:pPr>
            <a:r>
              <a:rPr lang="en-GB" dirty="0"/>
              <a:t>Ch3:  What did workers do with higher wages? Was Keynes right? </a:t>
            </a:r>
          </a:p>
          <a:p>
            <a:pPr marL="0" indent="0">
              <a:buNone/>
            </a:pPr>
            <a:r>
              <a:rPr lang="en-GB" dirty="0"/>
              <a:t>Ch4:  Why is climate emissions growth so hard to control?  [public goods game]</a:t>
            </a:r>
          </a:p>
          <a:p>
            <a:pPr marL="0" indent="0">
              <a:buNone/>
            </a:pPr>
            <a:r>
              <a:rPr lang="en-GB" dirty="0"/>
              <a:t>Ch5: Why is there so much inequality?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P3 Sequence matters (cf. the importance/neglect of narrative: R. Shiller AEA presidential address 2017)</a:t>
            </a:r>
          </a:p>
        </p:txBody>
      </p:sp>
    </p:spTree>
    <p:extLst>
      <p:ext uri="{BB962C8B-B14F-4D97-AF65-F5344CB8AC3E}">
        <p14:creationId xmlns:p14="http://schemas.microsoft.com/office/powerpoint/2010/main" val="294040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2ADEF67-CDBA-4984-986B-58B68CEDF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42744" y="188640"/>
            <a:ext cx="659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C0DB0-0C8B-4E7F-8164-FE600CA28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5"/>
          <a:stretch/>
        </p:blipFill>
        <p:spPr bwMode="auto">
          <a:xfrm>
            <a:off x="5231904" y="4365104"/>
            <a:ext cx="6619852" cy="205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675835-E376-4104-8EF2-40968C0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32" y="563253"/>
            <a:ext cx="4169663" cy="573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7736"/>
            <a:ext cx="8754096" cy="53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796691" y="462177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5735" y="3445426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292934"/>
                </a:solidFill>
              </a:rPr>
              <a:t>the great divergence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223"/>
          <a:stretch/>
        </p:blipFill>
        <p:spPr bwMode="auto">
          <a:xfrm>
            <a:off x="3638745" y="2232263"/>
            <a:ext cx="5289579" cy="8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803" y="1351038"/>
            <a:ext cx="5640636" cy="8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98568" y="440267"/>
            <a:ext cx="8828117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spcBef>
                <a:spcPct val="0"/>
              </a:spcBef>
            </a:pPr>
            <a:r>
              <a:rPr lang="en-GB" sz="2800" kern="0" dirty="0"/>
              <a:t>Where to begin a course?</a:t>
            </a:r>
            <a:br>
              <a:rPr lang="en-GB" sz="2800" kern="0" dirty="0">
                <a:solidFill>
                  <a:srgbClr val="C00000"/>
                </a:solidFill>
              </a:rPr>
            </a:br>
            <a:endParaRPr lang="en-GB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60296" y="479715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75&quot;&gt;&lt;/object&gt;&lt;object type=&quot;2&quot; unique_id=&quot;10176&quot;&gt;&lt;object type=&quot;3&quot; unique_id=&quot;10177&quot;&gt;&lt;property id=&quot;20148&quot; value=&quot;5&quot;/&gt;&lt;property id=&quot;20300&quot; value=&quot;Slide 1 - &amp;quot;Active learning:  what is the role of content?&amp;quot;&quot;/&gt;&lt;property id=&quot;20307&quot; value=&quot;256&quot;/&gt;&lt;/object&gt;&lt;object type=&quot;3&quot; unique_id=&quot;10178&quot;&gt;&lt;property id=&quot;20148&quot; value=&quot;5&quot;/&gt;&lt;property id=&quot;20300&quot; value=&quot;Slide 6&quot;/&gt;&lt;property id=&quot;20307&quot; value=&quot;258&quot;/&gt;&lt;/object&gt;&lt;object type=&quot;3&quot; unique_id=&quot;10179&quot;&gt;&lt;property id=&quot;20148&quot; value=&quot;5&quot;/&gt;&lt;property id=&quot;20300&quot; value=&quot;Slide 7&quot;/&gt;&lt;property id=&quot;20307&quot; value=&quot;257&quot;/&gt;&lt;/object&gt;&lt;object type=&quot;3&quot; unique_id=&quot;10180&quot;&gt;&lt;property id=&quot;20148&quot; value=&quot;5&quot;/&gt;&lt;property id=&quot;20300&quot; value=&quot;Slide 8&quot;/&gt;&lt;property id=&quot;20307&quot; value=&quot;259&quot;/&gt;&lt;/object&gt;&lt;object type=&quot;3&quot; unique_id=&quot;10813&quot;&gt;&lt;property id=&quot;20148&quot; value=&quot;5&quot;/&gt;&lt;property id=&quot;20300&quot; value=&quot;Slide 9&quot;/&gt;&lt;property id=&quot;20307&quot; value=&quot;260&quot;/&gt;&lt;/object&gt;&lt;object type=&quot;3&quot; unique_id=&quot;10814&quot;&gt;&lt;property id=&quot;20148&quot; value=&quot;5&quot;/&gt;&lt;property id=&quot;20300&quot; value=&quot;Slide 10 - &amp;quot;Where to begin a course? &amp;quot;&quot;/&gt;&lt;property id=&quot;20307&quot; value=&quot;261&quot;/&gt;&lt;/object&gt;&lt;object type=&quot;3&quot; unique_id=&quot;10815&quot;&gt;&lt;property id=&quot;20148&quot; value=&quot;5&quot;/&gt;&lt;property id=&quot;20300&quot; value=&quot;Slide 11&quot;/&gt;&lt;property id=&quot;20307&quot; value=&quot;262&quot;/&gt;&lt;/object&gt;&lt;object type=&quot;3&quot; unique_id=&quot;10816&quot;&gt;&lt;property id=&quot;20148&quot; value=&quot;5&quot;/&gt;&lt;property id=&quot;20300&quot; value=&quot;Slide 12 - &amp;quot;Order of teaching&amp;quot;&quot;/&gt;&lt;property id=&quot;20307&quot; value=&quot;263&quot;/&gt;&lt;/object&gt;&lt;object type=&quot;3&quot; unique_id=&quot;10868&quot;&gt;&lt;property id=&quot;20148&quot; value=&quot;5&quot;/&gt;&lt;property id=&quot;20300&quot; value=&quot;Slide 13 - &amp;quot;Why does order matter?&amp;quot;&quot;/&gt;&lt;property id=&quot;20307&quot; value=&quot;264&quot;/&gt;&lt;/object&gt;&lt;object type=&quot;3&quot; unique_id=&quot;11201&quot;&gt;&lt;property id=&quot;20148&quot; value=&quot;5&quot;/&gt;&lt;property id=&quot;20300&quot; value=&quot;Slide 17 - &amp;quot;Unit 4      Preparation for flipped class&amp;quot;&quot;/&gt;&lt;property id=&quot;20307&quot; value=&quot;268&quot;/&gt;&lt;/object&gt;&lt;object type=&quot;3&quot; unique_id=&quot;11202&quot;&gt;&lt;property id=&quot;20148&quot; value=&quot;5&quot;/&gt;&lt;property id=&quot;20300&quot; value=&quot;Slide 18&quot;/&gt;&lt;property id=&quot;20307&quot; value=&quot;269&quot;/&gt;&lt;/object&gt;&lt;object type=&quot;3&quot; unique_id=&quot;11203&quot;&gt;&lt;property id=&quot;20148&quot; value=&quot;5&quot;/&gt;&lt;property id=&quot;20300&quot; value=&quot;Slide 19&quot;/&gt;&lt;property id=&quot;20307&quot; value=&quot;270&quot;/&gt;&lt;/object&gt;&lt;object type=&quot;3&quot; unique_id=&quot;11204&quot;&gt;&lt;property id=&quot;20148&quot; value=&quot;5&quot;/&gt;&lt;property id=&quot;20300&quot; value=&quot;Slide 20&quot;/&gt;&lt;property id=&quot;20307&quot; value=&quot;271&quot;/&gt;&lt;/object&gt;&lt;object type=&quot;3&quot; unique_id=&quot;11205&quot;&gt;&lt;property id=&quot;20148&quot; value=&quot;5&quot;/&gt;&lt;property id=&quot;20300&quot; value=&quot;Slide 21&quot;/&gt;&lt;property id=&quot;20307&quot; value=&quot;272&quot;/&gt;&lt;/object&gt;&lt;object type=&quot;3&quot; unique_id=&quot;11206&quot;&gt;&lt;property id=&quot;20148&quot; value=&quot;5&quot;/&gt;&lt;property id=&quot;20300&quot; value=&quot;Slide 22 - &amp;quot;Unit 4: “Lecture”&amp;quot;&quot;/&gt;&lt;property id=&quot;20307&quot; value=&quot;273&quot;/&gt;&lt;/object&gt;&lt;object type=&quot;3&quot; unique_id=&quot;11207&quot;&gt;&lt;property id=&quot;20148&quot; value=&quot;5&quot;/&gt;&lt;property id=&quot;20300&quot; value=&quot;Slide 23 - &amp;quot;The Public Goods Game – section 4.7&amp;quot;&quot;/&gt;&lt;property id=&quot;20307&quot; value=&quot;274&quot;/&gt;&lt;/object&gt;&lt;object type=&quot;3&quot; unique_id=&quot;11208&quot;&gt;&lt;property id=&quot;20148&quot; value=&quot;5&quot;/&gt;&lt;property id=&quot;20300&quot; value=&quot;Slide 24&quot;/&gt;&lt;property id=&quot;20307&quot; value=&quot;275&quot;/&gt;&lt;/object&gt;&lt;object type=&quot;3&quot; unique_id=&quot;11209&quot;&gt;&lt;property id=&quot;20148&quot; value=&quot;5&quot;/&gt;&lt;property id=&quot;20300&quot; value=&quot;Slide 25&quot;/&gt;&lt;property id=&quot;20307&quot; value=&quot;276&quot;/&gt;&lt;/object&gt;&lt;object type=&quot;3&quot; unique_id=&quot;11210&quot;&gt;&lt;property id=&quot;20148&quot; value=&quot;5&quot;/&gt;&lt;property id=&quot;20300&quot; value=&quot;Slide 26&quot;/&gt;&lt;property id=&quot;20307&quot; value=&quot;277&quot;/&gt;&lt;/object&gt;&lt;object type=&quot;3&quot; unique_id=&quot;11211&quot;&gt;&lt;property id=&quot;20148&quot; value=&quot;5&quot;/&gt;&lt;property id=&quot;20300&quot; value=&quot;Slide 27&quot;/&gt;&lt;property id=&quot;20307&quot; value=&quot;278&quot;/&gt;&lt;/object&gt;&lt;object type=&quot;3&quot; unique_id=&quot;11212&quot;&gt;&lt;property id=&quot;20148&quot; value=&quot;5&quot;/&gt;&lt;property id=&quot;20300&quot; value=&quot;Slide 28&quot;/&gt;&lt;property id=&quot;20307&quot; value=&quot;279&quot;/&gt;&lt;/object&gt;&lt;object type=&quot;3&quot; unique_id=&quot;11426&quot;&gt;&lt;property id=&quot;20148&quot; value=&quot;5&quot;/&gt;&lt;property id=&quot;20300&quot; value=&quot;Slide 14&quot;/&gt;&lt;property id=&quot;20307&quot; value=&quot;281&quot;/&gt;&lt;/object&gt;&lt;object type=&quot;3&quot; unique_id=&quot;11427&quot;&gt;&lt;property id=&quot;20148&quot; value=&quot;5&quot;/&gt;&lt;property id=&quot;20300&quot; value=&quot;Slide 15&quot;/&gt;&lt;property id=&quot;20307&quot; value=&quot;282&quot;/&gt;&lt;/object&gt;&lt;object type=&quot;3&quot; unique_id=&quot;12033&quot;&gt;&lt;property id=&quot;20148&quot; value=&quot;5&quot;/&gt;&lt;property id=&quot;20300&quot; value=&quot;Slide 5 - &amp;quot;Does economics lend itself to active learning?&amp;quot;&quot;/&gt;&lt;property id=&quot;20307&quot; value=&quot;286&quot;/&gt;&lt;/object&gt;&lt;object type=&quot;3&quot; unique_id=&quot;12199&quot;&gt;&lt;property id=&quot;20148&quot; value=&quot;5&quot;/&gt;&lt;property id=&quot;20300&quot; value=&quot;Slide 3&quot;/&gt;&lt;property id=&quot;20307&quot; value=&quot;287&quot;/&gt;&lt;/object&gt;&lt;object type=&quot;3&quot; unique_id=&quot;12200&quot;&gt;&lt;property id=&quot;20148&quot; value=&quot;5&quot;/&gt;&lt;property id=&quot;20300&quot; value=&quot;Slide 4&quot;/&gt;&lt;property id=&quot;20307&quot; value=&quot;288&quot;/&gt;&lt;/object&gt;&lt;object type=&quot;3&quot; unique_id=&quot;12306&quot;&gt;&lt;property id=&quot;20148&quot; value=&quot;5&quot;/&gt;&lt;property id=&quot;20300&quot; value=&quot;Slide 2 - &amp;quot;Difficulties in implementing active learning&amp;quot;&quot;/&gt;&lt;property id=&quot;20307&quot; value=&quot;289&quot;/&gt;&lt;/object&gt;&lt;object type=&quot;3&quot; unique_id=&quot;12645&quot;&gt;&lt;property id=&quot;20148&quot; value=&quot;5&quot;/&gt;&lt;property id=&quot;20300&quot; value=&quot;Slide 16 - &amp;quot;Example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635</Words>
  <Application>Microsoft Office PowerPoint</Application>
  <PresentationFormat>Widescreen</PresentationFormat>
  <Paragraphs>85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Activating Economics Teaching</vt:lpstr>
      <vt:lpstr>PowerPoint Presentation</vt:lpstr>
      <vt:lpstr>Some Difficulties in activating economics</vt:lpstr>
      <vt:lpstr>The Example of CORE (4 principles)</vt:lpstr>
      <vt:lpstr>CORE 1 Eliminate redundant content</vt:lpstr>
      <vt:lpstr>CORE 2: Increase empirical and active content</vt:lpstr>
      <vt:lpstr>CORE 3 Prioritise a problem (cf research)</vt:lpstr>
      <vt:lpstr>PowerPoint Presentation</vt:lpstr>
      <vt:lpstr>PowerPoint Presentation</vt:lpstr>
      <vt:lpstr>CORE 4: Export non-active content and make it complementary to activity</vt:lpstr>
      <vt:lpstr>Unit 4      Preparation for flipped class</vt:lpstr>
      <vt:lpstr>PowerPoint Presentation</vt:lpstr>
      <vt:lpstr>PowerPoint Presentation</vt:lpstr>
      <vt:lpstr>PowerPoint Presentation</vt:lpstr>
      <vt:lpstr>PowerPoint Presentation</vt:lpstr>
      <vt:lpstr>Unit 4: “Lecture”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Alvin Birdi</dc:creator>
  <cp:lastModifiedBy>Alvin Birdi</cp:lastModifiedBy>
  <cp:revision>79</cp:revision>
  <dcterms:created xsi:type="dcterms:W3CDTF">2017-08-24T09:41:55Z</dcterms:created>
  <dcterms:modified xsi:type="dcterms:W3CDTF">2019-08-30T08:20:13Z</dcterms:modified>
</cp:coreProperties>
</file>