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57" r:id="rId4"/>
    <p:sldId id="259" r:id="rId5"/>
    <p:sldId id="260" r:id="rId6"/>
    <p:sldId id="274" r:id="rId7"/>
    <p:sldId id="264" r:id="rId8"/>
    <p:sldId id="261" r:id="rId9"/>
    <p:sldId id="268" r:id="rId10"/>
    <p:sldId id="269" r:id="rId11"/>
    <p:sldId id="281" r:id="rId12"/>
    <p:sldId id="282" r:id="rId13"/>
    <p:sldId id="271" r:id="rId14"/>
    <p:sldId id="270" r:id="rId15"/>
    <p:sldId id="283" r:id="rId16"/>
    <p:sldId id="266" r:id="rId17"/>
    <p:sldId id="279" r:id="rId18"/>
    <p:sldId id="275" r:id="rId19"/>
    <p:sldId id="263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01434C-495D-01E8-9719-49EAB8C734A7}" name="Fabio Arico (VCO - Staff)" initials="FA(S" userId="S::eac12xsu@UEA.AC.UK::8649147f-2558-4eae-bf8e-750dad9f5caf" providerId="AD"/>
  <p188:author id="{9CF5A463-DBA7-705E-E7F9-DC5CDB5F491F}" name="Ritchie Woodard (ECO - Staff)" initials="RW(S" userId="S::ahv11rtu@UEA.AC.UK::5fb34999-ee0b-49ab-83e2-964b19b38f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0D2998-239E-43D7-87B0-D8ABF574C205}" v="2" dt="2023-09-26T10:39:15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91" autoAdjust="0"/>
  </p:normalViewPr>
  <p:slideViewPr>
    <p:cSldViewPr snapToGrid="0">
      <p:cViewPr varScale="1">
        <p:scale>
          <a:sx n="96" d="100"/>
          <a:sy n="96" d="100"/>
        </p:scale>
        <p:origin x="11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tchie Woodard (ECO - Staff)" userId="5fb34999-ee0b-49ab-83e2-964b19b38f12" providerId="ADAL" clId="{F60D2998-239E-43D7-87B0-D8ABF574C205}"/>
    <pc:docChg chg="delSld modSld delSection modSection">
      <pc:chgData name="Ritchie Woodard (ECO - Staff)" userId="5fb34999-ee0b-49ab-83e2-964b19b38f12" providerId="ADAL" clId="{F60D2998-239E-43D7-87B0-D8ABF574C205}" dt="2023-09-26T10:39:15.536" v="31" actId="1076"/>
      <pc:docMkLst>
        <pc:docMk/>
      </pc:docMkLst>
      <pc:sldChg chg="modNotesTx">
        <pc:chgData name="Ritchie Woodard (ECO - Staff)" userId="5fb34999-ee0b-49ab-83e2-964b19b38f12" providerId="ADAL" clId="{F60D2998-239E-43D7-87B0-D8ABF574C205}" dt="2023-09-26T10:36:30.866" v="0" actId="20577"/>
        <pc:sldMkLst>
          <pc:docMk/>
          <pc:sldMk cId="2944164520" sldId="256"/>
        </pc:sldMkLst>
      </pc:sldChg>
      <pc:sldChg chg="modNotesTx">
        <pc:chgData name="Ritchie Woodard (ECO - Staff)" userId="5fb34999-ee0b-49ab-83e2-964b19b38f12" providerId="ADAL" clId="{F60D2998-239E-43D7-87B0-D8ABF574C205}" dt="2023-09-26T10:36:39.016" v="2" actId="20577"/>
        <pc:sldMkLst>
          <pc:docMk/>
          <pc:sldMk cId="4090071720" sldId="257"/>
        </pc:sldMkLst>
      </pc:sldChg>
      <pc:sldChg chg="modNotesTx">
        <pc:chgData name="Ritchie Woodard (ECO - Staff)" userId="5fb34999-ee0b-49ab-83e2-964b19b38f12" providerId="ADAL" clId="{F60D2998-239E-43D7-87B0-D8ABF574C205}" dt="2023-09-26T10:38:30.717" v="27" actId="20577"/>
        <pc:sldMkLst>
          <pc:docMk/>
          <pc:sldMk cId="1202622854" sldId="258"/>
        </pc:sldMkLst>
      </pc:sldChg>
      <pc:sldChg chg="modSp delCm modNotesTx">
        <pc:chgData name="Ritchie Woodard (ECO - Staff)" userId="5fb34999-ee0b-49ab-83e2-964b19b38f12" providerId="ADAL" clId="{F60D2998-239E-43D7-87B0-D8ABF574C205}" dt="2023-09-26T10:39:15.536" v="31" actId="1076"/>
        <pc:sldMkLst>
          <pc:docMk/>
          <pc:sldMk cId="2704100481" sldId="259"/>
        </pc:sldMkLst>
        <pc:picChg chg="mod">
          <ac:chgData name="Ritchie Woodard (ECO - Staff)" userId="5fb34999-ee0b-49ab-83e2-964b19b38f12" providerId="ADAL" clId="{F60D2998-239E-43D7-87B0-D8ABF574C205}" dt="2023-09-26T10:39:15.536" v="31" actId="1076"/>
          <ac:picMkLst>
            <pc:docMk/>
            <pc:sldMk cId="2704100481" sldId="259"/>
            <ac:picMk id="2050" creationId="{FA9834CF-F15B-389C-B284-B2153E8F43CC}"/>
          </ac:picMkLst>
        </pc:picChg>
      </pc:sldChg>
      <pc:sldChg chg="modNotesTx">
        <pc:chgData name="Ritchie Woodard (ECO - Staff)" userId="5fb34999-ee0b-49ab-83e2-964b19b38f12" providerId="ADAL" clId="{F60D2998-239E-43D7-87B0-D8ABF574C205}" dt="2023-09-26T10:36:53.392" v="5" actId="20577"/>
        <pc:sldMkLst>
          <pc:docMk/>
          <pc:sldMk cId="1934824912" sldId="260"/>
        </pc:sldMkLst>
      </pc:sldChg>
      <pc:sldChg chg="modNotesTx">
        <pc:chgData name="Ritchie Woodard (ECO - Staff)" userId="5fb34999-ee0b-49ab-83e2-964b19b38f12" providerId="ADAL" clId="{F60D2998-239E-43D7-87B0-D8ABF574C205}" dt="2023-09-26T10:37:07.575" v="9" actId="20577"/>
        <pc:sldMkLst>
          <pc:docMk/>
          <pc:sldMk cId="1437611762" sldId="261"/>
        </pc:sldMkLst>
      </pc:sldChg>
      <pc:sldChg chg="modNotesTx">
        <pc:chgData name="Ritchie Woodard (ECO - Staff)" userId="5fb34999-ee0b-49ab-83e2-964b19b38f12" providerId="ADAL" clId="{F60D2998-239E-43D7-87B0-D8ABF574C205}" dt="2023-09-26T10:38:21.248" v="26" actId="20577"/>
        <pc:sldMkLst>
          <pc:docMk/>
          <pc:sldMk cId="1395176980" sldId="263"/>
        </pc:sldMkLst>
      </pc:sldChg>
      <pc:sldChg chg="delCm modNotesTx">
        <pc:chgData name="Ritchie Woodard (ECO - Staff)" userId="5fb34999-ee0b-49ab-83e2-964b19b38f12" providerId="ADAL" clId="{F60D2998-239E-43D7-87B0-D8ABF574C205}" dt="2023-09-26T10:37:04.337" v="8" actId="20577"/>
        <pc:sldMkLst>
          <pc:docMk/>
          <pc:sldMk cId="3148825622" sldId="264"/>
        </pc:sldMkLst>
      </pc:sldChg>
      <pc:sldChg chg="del">
        <pc:chgData name="Ritchie Woodard (ECO - Staff)" userId="5fb34999-ee0b-49ab-83e2-964b19b38f12" providerId="ADAL" clId="{F60D2998-239E-43D7-87B0-D8ABF574C205}" dt="2023-09-26T10:38:55.398" v="28" actId="2696"/>
        <pc:sldMkLst>
          <pc:docMk/>
          <pc:sldMk cId="2049144121" sldId="265"/>
        </pc:sldMkLst>
      </pc:sldChg>
      <pc:sldChg chg="delCm modNotesTx">
        <pc:chgData name="Ritchie Woodard (ECO - Staff)" userId="5fb34999-ee0b-49ab-83e2-964b19b38f12" providerId="ADAL" clId="{F60D2998-239E-43D7-87B0-D8ABF574C205}" dt="2023-09-26T10:38:08.357" v="23"/>
        <pc:sldMkLst>
          <pc:docMk/>
          <pc:sldMk cId="1653815302" sldId="266"/>
        </pc:sldMkLst>
      </pc:sldChg>
      <pc:sldChg chg="modNotesTx">
        <pc:chgData name="Ritchie Woodard (ECO - Staff)" userId="5fb34999-ee0b-49ab-83e2-964b19b38f12" providerId="ADAL" clId="{F60D2998-239E-43D7-87B0-D8ABF574C205}" dt="2023-09-26T10:37:12.135" v="10" actId="20577"/>
        <pc:sldMkLst>
          <pc:docMk/>
          <pc:sldMk cId="2701842557" sldId="268"/>
        </pc:sldMkLst>
      </pc:sldChg>
      <pc:sldChg chg="modNotesTx">
        <pc:chgData name="Ritchie Woodard (ECO - Staff)" userId="5fb34999-ee0b-49ab-83e2-964b19b38f12" providerId="ADAL" clId="{F60D2998-239E-43D7-87B0-D8ABF574C205}" dt="2023-09-26T10:37:16.145" v="11" actId="20577"/>
        <pc:sldMkLst>
          <pc:docMk/>
          <pc:sldMk cId="732593267" sldId="269"/>
        </pc:sldMkLst>
      </pc:sldChg>
      <pc:sldChg chg="delCm modNotesTx">
        <pc:chgData name="Ritchie Woodard (ECO - Staff)" userId="5fb34999-ee0b-49ab-83e2-964b19b38f12" providerId="ADAL" clId="{F60D2998-239E-43D7-87B0-D8ABF574C205}" dt="2023-09-26T10:37:51.817" v="19"/>
        <pc:sldMkLst>
          <pc:docMk/>
          <pc:sldMk cId="3947649291" sldId="270"/>
        </pc:sldMkLst>
      </pc:sldChg>
      <pc:sldChg chg="modNotesTx">
        <pc:chgData name="Ritchie Woodard (ECO - Staff)" userId="5fb34999-ee0b-49ab-83e2-964b19b38f12" providerId="ADAL" clId="{F60D2998-239E-43D7-87B0-D8ABF574C205}" dt="2023-09-26T10:37:43.449" v="17" actId="20577"/>
        <pc:sldMkLst>
          <pc:docMk/>
          <pc:sldMk cId="2819633718" sldId="271"/>
        </pc:sldMkLst>
      </pc:sldChg>
      <pc:sldChg chg="del">
        <pc:chgData name="Ritchie Woodard (ECO - Staff)" userId="5fb34999-ee0b-49ab-83e2-964b19b38f12" providerId="ADAL" clId="{F60D2998-239E-43D7-87B0-D8ABF574C205}" dt="2023-09-26T10:38:55.398" v="28" actId="2696"/>
        <pc:sldMkLst>
          <pc:docMk/>
          <pc:sldMk cId="2624005389" sldId="272"/>
        </pc:sldMkLst>
      </pc:sldChg>
      <pc:sldChg chg="del">
        <pc:chgData name="Ritchie Woodard (ECO - Staff)" userId="5fb34999-ee0b-49ab-83e2-964b19b38f12" providerId="ADAL" clId="{F60D2998-239E-43D7-87B0-D8ABF574C205}" dt="2023-09-26T10:38:55.398" v="28" actId="2696"/>
        <pc:sldMkLst>
          <pc:docMk/>
          <pc:sldMk cId="993861028" sldId="273"/>
        </pc:sldMkLst>
      </pc:sldChg>
      <pc:sldChg chg="modNotesTx">
        <pc:chgData name="Ritchie Woodard (ECO - Staff)" userId="5fb34999-ee0b-49ab-83e2-964b19b38f12" providerId="ADAL" clId="{F60D2998-239E-43D7-87B0-D8ABF574C205}" dt="2023-09-26T10:36:58.271" v="6" actId="20577"/>
        <pc:sldMkLst>
          <pc:docMk/>
          <pc:sldMk cId="2899136887" sldId="274"/>
        </pc:sldMkLst>
      </pc:sldChg>
      <pc:sldChg chg="modNotesTx">
        <pc:chgData name="Ritchie Woodard (ECO - Staff)" userId="5fb34999-ee0b-49ab-83e2-964b19b38f12" providerId="ADAL" clId="{F60D2998-239E-43D7-87B0-D8ABF574C205}" dt="2023-09-26T10:38:16.784" v="25" actId="20577"/>
        <pc:sldMkLst>
          <pc:docMk/>
          <pc:sldMk cId="2014435781" sldId="275"/>
        </pc:sldMkLst>
      </pc:sldChg>
      <pc:sldChg chg="modNotesTx">
        <pc:chgData name="Ritchie Woodard (ECO - Staff)" userId="5fb34999-ee0b-49ab-83e2-964b19b38f12" providerId="ADAL" clId="{F60D2998-239E-43D7-87B0-D8ABF574C205}" dt="2023-09-26T10:38:12.952" v="24" actId="20577"/>
        <pc:sldMkLst>
          <pc:docMk/>
          <pc:sldMk cId="3241382497" sldId="279"/>
        </pc:sldMkLst>
      </pc:sldChg>
      <pc:sldChg chg="modNotesTx">
        <pc:chgData name="Ritchie Woodard (ECO - Staff)" userId="5fb34999-ee0b-49ab-83e2-964b19b38f12" providerId="ADAL" clId="{F60D2998-239E-43D7-87B0-D8ABF574C205}" dt="2023-09-26T10:36:35.596" v="1" actId="20577"/>
        <pc:sldMkLst>
          <pc:docMk/>
          <pc:sldMk cId="4155412702" sldId="280"/>
        </pc:sldMkLst>
      </pc:sldChg>
      <pc:sldChg chg="delCm modNotesTx">
        <pc:chgData name="Ritchie Woodard (ECO - Staff)" userId="5fb34999-ee0b-49ab-83e2-964b19b38f12" providerId="ADAL" clId="{F60D2998-239E-43D7-87B0-D8ABF574C205}" dt="2023-09-26T10:37:27.367" v="14" actId="20577"/>
        <pc:sldMkLst>
          <pc:docMk/>
          <pc:sldMk cId="2738555439" sldId="281"/>
        </pc:sldMkLst>
      </pc:sldChg>
      <pc:sldChg chg="delCm modNotesTx">
        <pc:chgData name="Ritchie Woodard (ECO - Staff)" userId="5fb34999-ee0b-49ab-83e2-964b19b38f12" providerId="ADAL" clId="{F60D2998-239E-43D7-87B0-D8ABF574C205}" dt="2023-09-26T10:37:36.272" v="16" actId="20577"/>
        <pc:sldMkLst>
          <pc:docMk/>
          <pc:sldMk cId="1381119197" sldId="282"/>
        </pc:sldMkLst>
      </pc:sldChg>
      <pc:sldChg chg="delCm modNotesTx">
        <pc:chgData name="Ritchie Woodard (ECO - Staff)" userId="5fb34999-ee0b-49ab-83e2-964b19b38f12" providerId="ADAL" clId="{F60D2998-239E-43D7-87B0-D8ABF574C205}" dt="2023-09-26T10:38:00.004" v="21"/>
        <pc:sldMkLst>
          <pc:docMk/>
          <pc:sldMk cId="2152606415" sldId="283"/>
        </pc:sldMkLst>
      </pc:sldChg>
      <pc:sldChg chg="del">
        <pc:chgData name="Ritchie Woodard (ECO - Staff)" userId="5fb34999-ee0b-49ab-83e2-964b19b38f12" providerId="ADAL" clId="{F60D2998-239E-43D7-87B0-D8ABF574C205}" dt="2023-09-26T10:38:55.398" v="28" actId="2696"/>
        <pc:sldMkLst>
          <pc:docMk/>
          <pc:sldMk cId="1387925346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4BF31-F425-4A94-9EDC-92AFA2372E1C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10AAE-83BE-4ADA-8A92-2993A16BB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51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740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62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18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564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81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59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56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751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406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48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7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78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8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6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89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377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7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092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921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10AAE-83BE-4ADA-8A92-2993A16BB74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32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B18E-26BE-4E63-4826-3E963722B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40CF0-1F7A-7CC2-8F95-14E12FCC4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C5E70-C50B-C8A9-1219-5C837A9F3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84D-8642-9240-81C1-EEF4EACE3E8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62AFF-B81D-E85F-E51F-216F079B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910F1-0DA6-8111-9BE9-27079C50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B34E-3BD5-CB43-8690-D93FF5DE6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2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13BF-EED1-3692-E818-65481366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1F330-DAB7-9960-D030-AFE18BB08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6377A-C6F8-F886-BAB5-A934AC71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84D-8642-9240-81C1-EEF4EACE3E8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52760-5864-537F-B8AE-95B8A916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ACD80-ED75-3A17-FB6E-0916F307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B34E-3BD5-CB43-8690-D93FF5DE6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79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F7AA8-45AA-7EA9-116B-620E59E0D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1BB68-F7BE-8685-A193-03B362E43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0DD19-9188-31D2-B2BA-A6582206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84D-8642-9240-81C1-EEF4EACE3E8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B4F40-B35A-3A1F-654F-F5571E3E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9E9C6-EF5A-C584-96C6-7C330BE0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B34E-3BD5-CB43-8690-D93FF5DE6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07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162D-7257-7C7F-7DB7-D2571387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A994E-B0F7-7546-9BFF-709472651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8CFF4-AFDE-80DF-A531-1364EB20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84D-8642-9240-81C1-EEF4EACE3E8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26CD0-6917-B860-CBD8-9AE6DACE7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5FA69-55F1-74AF-2D93-12783C39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B34E-3BD5-CB43-8690-D93FF5DE6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92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BD4F-2092-8038-D963-FE1EDC81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AA68F-3067-3D1B-4435-317B5EEA1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F702C-B7FE-868E-44AD-BB14EEA6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84D-8642-9240-81C1-EEF4EACE3E8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BBD68-7D8D-C360-2663-7AA0AED0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62041-ABCC-3B79-5547-2F194F1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B34E-3BD5-CB43-8690-D93FF5DE6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54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7638-9CCF-3E8F-2B2B-92C38A59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27EED-0574-A07A-963F-0AC3F7306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95696-B921-F6FE-5C54-1FB74D17E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3E933-E2EB-4BC9-B994-B4D835AB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84D-8642-9240-81C1-EEF4EACE3E8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E5794-7177-4F3B-8B6A-6BBD6470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7E275-7C88-FC0A-9E33-8EC655FE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B34E-3BD5-CB43-8690-D93FF5DE6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5251-7EED-99C4-9561-A945E328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3B632-D052-0B4C-A6AD-D409B24D0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45DCD-4DD5-9DFB-9261-2F61353EF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BBEEA-0974-AC2D-8E4E-FC44D65AA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827B5-D9C6-7B58-6B86-6F542D7F5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B442B6-391F-AD97-CA50-AA009A65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84D-8642-9240-81C1-EEF4EACE3E8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3D55D2-7DD7-1EFD-DB2B-AE4F163E3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6A186-FE07-9B95-416B-EAA258CC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B34E-3BD5-CB43-8690-D93FF5DE6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10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71BB0-2A8E-3261-B9D1-D2348001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B3340-C161-66A7-ECAF-F490726C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84D-8642-9240-81C1-EEF4EACE3E8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596F5-C9D2-DF32-53A0-DE363B77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15E1B-FA59-B8B3-BA61-8BF10A4B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B34E-3BD5-CB43-8690-D93FF5DE6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7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013DBD-E826-8D40-B4CB-2551FC7D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84D-8642-9240-81C1-EEF4EACE3E8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58B53-FFD1-66C0-F370-ADFBDABD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425C0-6559-52C4-0539-CF1A2932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B34E-3BD5-CB43-8690-D93FF5DE6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71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54FF-2D6E-2E19-520C-444618AB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45D86-745E-0752-70AD-1D515804A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C7BD-5C1F-DF92-2453-1CFD17D87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E5E4B-40A9-CC9C-C398-45895221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84D-8642-9240-81C1-EEF4EACE3E8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1C03B-BF11-3CAF-CD51-CE44CCB5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D8703-ABCC-DB71-A693-5DF1495A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B34E-3BD5-CB43-8690-D93FF5DE6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41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A72E-A656-E99C-D539-401485B4E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CE03C3-405F-5914-1906-EB552B738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E48E2-9D03-F90C-0E34-78D590C59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A2B52-81A5-C4D5-F4E9-A5649890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84D-8642-9240-81C1-EEF4EACE3E8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7D505-4BD7-8C76-483B-FDF6DB8A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C5F52-A9F6-E0A2-F54E-034514FC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B34E-3BD5-CB43-8690-D93FF5DE6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7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B78C7-3E97-2261-D181-5BEF267A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D4DA1-F24F-8069-1A6E-9725E33C0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A90FA-F5D9-F468-8559-E7FDA5299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3E84D-8642-9240-81C1-EEF4EACE3E8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41E90-3BB7-B26E-CDBB-4E95E484C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D4152-A0AF-02F3-9661-275FEC0E4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6B34E-3BD5-CB43-8690-D93FF5DE6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64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A92142-9C05-D5C6-ED39-89EFB77E2C05}"/>
              </a:ext>
            </a:extLst>
          </p:cNvPr>
          <p:cNvSpPr/>
          <p:nvPr/>
        </p:nvSpPr>
        <p:spPr>
          <a:xfrm>
            <a:off x="0" y="0"/>
            <a:ext cx="12192000" cy="82313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B8362-A1C9-2C6A-0927-49975D404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33188"/>
          </a:xfrm>
        </p:spPr>
        <p:txBody>
          <a:bodyPr>
            <a:no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Working while studying: </a:t>
            </a:r>
            <a:b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an exploration of the drivers leading students to seek employment over the course of their degree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B3433-73FE-79AE-D44F-111271CC8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5615"/>
            <a:ext cx="9144000" cy="1655762"/>
          </a:xfrm>
        </p:spPr>
        <p:txBody>
          <a:bodyPr anchor="ctr"/>
          <a:lstStyle/>
          <a:p>
            <a:r>
              <a:rPr lang="en-GB"/>
              <a:t>Fabio Arico, Laura Harvey, Ritchie Woodard &amp; Stephanie Jong</a:t>
            </a:r>
            <a:endParaRPr lang="en-GB" baseline="30000"/>
          </a:p>
          <a:p>
            <a:r>
              <a:rPr lang="en-GB"/>
              <a:t>University of East Anglia</a:t>
            </a: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9CBB3-AEEB-D0F1-096C-93E5840BE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96" y="112864"/>
            <a:ext cx="1000660" cy="5974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8F72E7-2E05-CDD3-B1DB-657210291DA1}"/>
              </a:ext>
            </a:extLst>
          </p:cNvPr>
          <p:cNvSpPr/>
          <p:nvPr/>
        </p:nvSpPr>
        <p:spPr>
          <a:xfrm>
            <a:off x="0" y="6034861"/>
            <a:ext cx="12192000" cy="82313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Latte Cup with solid fill">
            <a:extLst>
              <a:ext uri="{FF2B5EF4-FFF2-40B4-BE49-F238E27FC236}">
                <a16:creationId xmlns:a16="http://schemas.microsoft.com/office/drawing/2014/main" id="{A10D2411-1E83-2436-DBE2-BE30F375B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591" y="1547272"/>
            <a:ext cx="914400" cy="914400"/>
          </a:xfrm>
          <a:prstGeom prst="rect">
            <a:avLst/>
          </a:prstGeom>
        </p:spPr>
      </p:pic>
      <p:pic>
        <p:nvPicPr>
          <p:cNvPr id="10" name="Graphic 9" descr="Work from home desk outline">
            <a:extLst>
              <a:ext uri="{FF2B5EF4-FFF2-40B4-BE49-F238E27FC236}">
                <a16:creationId xmlns:a16="http://schemas.microsoft.com/office/drawing/2014/main" id="{5AFF7B24-87E3-950C-568F-56D51DF64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30656" y="1547272"/>
            <a:ext cx="914400" cy="914400"/>
          </a:xfrm>
          <a:prstGeom prst="rect">
            <a:avLst/>
          </a:prstGeom>
        </p:spPr>
      </p:pic>
      <p:pic>
        <p:nvPicPr>
          <p:cNvPr id="12" name="Graphic 11" descr="Open book outline">
            <a:extLst>
              <a:ext uri="{FF2B5EF4-FFF2-40B4-BE49-F238E27FC236}">
                <a16:creationId xmlns:a16="http://schemas.microsoft.com/office/drawing/2014/main" id="{C2FC6357-9F06-9D19-0876-050A86677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30656" y="4485615"/>
            <a:ext cx="914400" cy="914400"/>
          </a:xfrm>
          <a:prstGeom prst="rect">
            <a:avLst/>
          </a:prstGeom>
        </p:spPr>
      </p:pic>
      <p:pic>
        <p:nvPicPr>
          <p:cNvPr id="14" name="Graphic 13" descr="Books with solid fill">
            <a:extLst>
              <a:ext uri="{FF2B5EF4-FFF2-40B4-BE49-F238E27FC236}">
                <a16:creationId xmlns:a16="http://schemas.microsoft.com/office/drawing/2014/main" id="{E4094577-30CE-30D5-564D-6D4323AE04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30656" y="3041151"/>
            <a:ext cx="914400" cy="914400"/>
          </a:xfrm>
          <a:prstGeom prst="rect">
            <a:avLst/>
          </a:prstGeom>
        </p:spPr>
      </p:pic>
      <p:pic>
        <p:nvPicPr>
          <p:cNvPr id="16" name="Graphic 15" descr="Formal Shirt with solid fill">
            <a:extLst>
              <a:ext uri="{FF2B5EF4-FFF2-40B4-BE49-F238E27FC236}">
                <a16:creationId xmlns:a16="http://schemas.microsoft.com/office/drawing/2014/main" id="{C1CB9F49-AD9D-BC16-BE5A-9B12CEC47D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7591" y="4396328"/>
            <a:ext cx="914400" cy="914400"/>
          </a:xfrm>
          <a:prstGeom prst="rect">
            <a:avLst/>
          </a:prstGeom>
        </p:spPr>
      </p:pic>
      <p:pic>
        <p:nvPicPr>
          <p:cNvPr id="18" name="Graphic 17" descr="Coins outline">
            <a:extLst>
              <a:ext uri="{FF2B5EF4-FFF2-40B4-BE49-F238E27FC236}">
                <a16:creationId xmlns:a16="http://schemas.microsoft.com/office/drawing/2014/main" id="{0FA95958-6A13-63BD-CE43-91588FA38F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1343" y="30411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6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2D7A-928B-34F8-507E-0DDB2027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Sample Faculties &amp; Schools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0BC804E-9D63-EF2E-F052-A5F4756F7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630939"/>
              </p:ext>
            </p:extLst>
          </p:nvPr>
        </p:nvGraphicFramePr>
        <p:xfrm>
          <a:off x="9065580" y="2055813"/>
          <a:ext cx="2103120" cy="1241679"/>
        </p:xfrm>
        <a:graphic>
          <a:graphicData uri="http://schemas.openxmlformats.org/drawingml/2006/table">
            <a:tbl>
              <a:tblPr/>
              <a:tblGrid>
                <a:gridCol w="1051560">
                  <a:extLst>
                    <a:ext uri="{9D8B030D-6E8A-4147-A177-3AD203B41FA5}">
                      <a16:colId xmlns:a16="http://schemas.microsoft.com/office/drawing/2014/main" val="145388500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8342462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FMH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206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510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203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8429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8045199-4867-8D36-B173-EDA2CEE53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465580"/>
              </p:ext>
            </p:extLst>
          </p:nvPr>
        </p:nvGraphicFramePr>
        <p:xfrm>
          <a:off x="6369210" y="2048478"/>
          <a:ext cx="2103120" cy="2171700"/>
        </p:xfrm>
        <a:graphic>
          <a:graphicData uri="http://schemas.openxmlformats.org/drawingml/2006/table">
            <a:tbl>
              <a:tblPr/>
              <a:tblGrid>
                <a:gridCol w="1051560">
                  <a:extLst>
                    <a:ext uri="{9D8B030D-6E8A-4147-A177-3AD203B41FA5}">
                      <a16:colId xmlns:a16="http://schemas.microsoft.com/office/drawing/2014/main" val="331011249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23865011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859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015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013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284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LDC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097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278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12729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C81B6E5-2BBE-5090-05C6-29677BA56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47844"/>
              </p:ext>
            </p:extLst>
          </p:nvPr>
        </p:nvGraphicFramePr>
        <p:xfrm>
          <a:off x="976470" y="2045172"/>
          <a:ext cx="2103120" cy="3101721"/>
        </p:xfrm>
        <a:graphic>
          <a:graphicData uri="http://schemas.openxmlformats.org/drawingml/2006/table">
            <a:tbl>
              <a:tblPr/>
              <a:tblGrid>
                <a:gridCol w="1051560">
                  <a:extLst>
                    <a:ext uri="{9D8B030D-6E8A-4147-A177-3AD203B41FA5}">
                      <a16:colId xmlns:a16="http://schemas.microsoft.com/office/drawing/2014/main" val="40767778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6892216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SSF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305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900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061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80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514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NBS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332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301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495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SWK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807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9665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E697F55-6447-9EF1-6503-B049EC1CB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09976"/>
              </p:ext>
            </p:extLst>
          </p:nvPr>
        </p:nvGraphicFramePr>
        <p:xfrm>
          <a:off x="3672840" y="2045171"/>
          <a:ext cx="2103120" cy="2790063"/>
        </p:xfrm>
        <a:graphic>
          <a:graphicData uri="http://schemas.openxmlformats.org/drawingml/2006/table">
            <a:tbl>
              <a:tblPr/>
              <a:tblGrid>
                <a:gridCol w="1051560">
                  <a:extLst>
                    <a:ext uri="{9D8B030D-6E8A-4147-A177-3AD203B41FA5}">
                      <a16:colId xmlns:a16="http://schemas.microsoft.com/office/drawing/2014/main" val="40767778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6892216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</a:t>
                      </a:r>
                      <a:endParaRPr kumimoji="0" lang="en-GB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305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900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CMP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061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80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514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MTH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332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301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495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80796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C8983C4-4507-F8AA-E35D-6B6649AAEFEB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EC18B5-9938-AC26-B52A-F83BEC8907F0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Microscope outline">
            <a:extLst>
              <a:ext uri="{FF2B5EF4-FFF2-40B4-BE49-F238E27FC236}">
                <a16:creationId xmlns:a16="http://schemas.microsoft.com/office/drawing/2014/main" id="{36A9BCE6-C9EE-0FE0-0242-AD3C88757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7200" y="4997824"/>
            <a:ext cx="914400" cy="914400"/>
          </a:xfrm>
          <a:prstGeom prst="rect">
            <a:avLst/>
          </a:prstGeom>
        </p:spPr>
      </p:pic>
      <p:pic>
        <p:nvPicPr>
          <p:cNvPr id="10" name="Graphic 9" descr="Social distancing outline">
            <a:extLst>
              <a:ext uri="{FF2B5EF4-FFF2-40B4-BE49-F238E27FC236}">
                <a16:creationId xmlns:a16="http://schemas.microsoft.com/office/drawing/2014/main" id="{530FA21C-9D6A-7AC8-E08C-6EC723628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70830" y="5272196"/>
            <a:ext cx="914400" cy="914400"/>
          </a:xfrm>
          <a:prstGeom prst="rect">
            <a:avLst/>
          </a:prstGeom>
        </p:spPr>
      </p:pic>
      <p:pic>
        <p:nvPicPr>
          <p:cNvPr id="12" name="Graphic 11" descr="Stethoscope outline">
            <a:extLst>
              <a:ext uri="{FF2B5EF4-FFF2-40B4-BE49-F238E27FC236}">
                <a16:creationId xmlns:a16="http://schemas.microsoft.com/office/drawing/2014/main" id="{571108D9-336B-90A7-503F-3FA3740C5E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1529" y="3440202"/>
            <a:ext cx="914400" cy="914400"/>
          </a:xfrm>
          <a:prstGeom prst="rect">
            <a:avLst/>
          </a:prstGeom>
        </p:spPr>
      </p:pic>
      <p:pic>
        <p:nvPicPr>
          <p:cNvPr id="20" name="Graphic 19" descr="Performance Curtains outline">
            <a:extLst>
              <a:ext uri="{FF2B5EF4-FFF2-40B4-BE49-F238E27FC236}">
                <a16:creationId xmlns:a16="http://schemas.microsoft.com/office/drawing/2014/main" id="{126CA46B-49B4-E251-E718-66C2DAB01E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63570" y="43780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9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2D7A-928B-34F8-507E-0DDB2027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Statistics on Working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A521FC-ACDC-7FDF-CDC3-68BB62DCA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07154"/>
              </p:ext>
            </p:extLst>
          </p:nvPr>
        </p:nvGraphicFramePr>
        <p:xfrm>
          <a:off x="838200" y="1522012"/>
          <a:ext cx="10081333" cy="4403757"/>
        </p:xfrm>
        <a:graphic>
          <a:graphicData uri="http://schemas.openxmlformats.org/drawingml/2006/table">
            <a:tbl>
              <a:tblPr/>
              <a:tblGrid>
                <a:gridCol w="3014368">
                  <a:extLst>
                    <a:ext uri="{9D8B030D-6E8A-4147-A177-3AD203B41FA5}">
                      <a16:colId xmlns:a16="http://schemas.microsoft.com/office/drawing/2014/main" val="3293463547"/>
                    </a:ext>
                  </a:extLst>
                </a:gridCol>
                <a:gridCol w="1413393">
                  <a:extLst>
                    <a:ext uri="{9D8B030D-6E8A-4147-A177-3AD203B41FA5}">
                      <a16:colId xmlns:a16="http://schemas.microsoft.com/office/drawing/2014/main" val="3024705899"/>
                    </a:ext>
                  </a:extLst>
                </a:gridCol>
                <a:gridCol w="1413393">
                  <a:extLst>
                    <a:ext uri="{9D8B030D-6E8A-4147-A177-3AD203B41FA5}">
                      <a16:colId xmlns:a16="http://schemas.microsoft.com/office/drawing/2014/main" val="516839673"/>
                    </a:ext>
                  </a:extLst>
                </a:gridCol>
                <a:gridCol w="1413393">
                  <a:extLst>
                    <a:ext uri="{9D8B030D-6E8A-4147-A177-3AD203B41FA5}">
                      <a16:colId xmlns:a16="http://schemas.microsoft.com/office/drawing/2014/main" val="360095710"/>
                    </a:ext>
                  </a:extLst>
                </a:gridCol>
                <a:gridCol w="1413393">
                  <a:extLst>
                    <a:ext uri="{9D8B030D-6E8A-4147-A177-3AD203B41FA5}">
                      <a16:colId xmlns:a16="http://schemas.microsoft.com/office/drawing/2014/main" val="296009334"/>
                    </a:ext>
                  </a:extLst>
                </a:gridCol>
                <a:gridCol w="1413393">
                  <a:extLst>
                    <a:ext uri="{9D8B030D-6E8A-4147-A177-3AD203B41FA5}">
                      <a16:colId xmlns:a16="http://schemas.microsoft.com/office/drawing/2014/main" val="45652173"/>
                    </a:ext>
                  </a:extLst>
                </a:gridCol>
              </a:tblGrid>
              <a:tr h="447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Std. Dev.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Min.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Max.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915443"/>
                  </a:ext>
                </a:extLst>
              </a:tr>
              <a:tr h="447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Doesn't work (nor want to)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427953"/>
                  </a:ext>
                </a:extLst>
              </a:tr>
              <a:tr h="447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Doesn’t work (but wants to)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806705"/>
                  </a:ext>
                </a:extLst>
              </a:tr>
              <a:tr h="447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Works one job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0.611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261398"/>
                  </a:ext>
                </a:extLst>
              </a:tr>
              <a:tr h="447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Works multiple jobs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91056"/>
                  </a:ext>
                </a:extLst>
              </a:tr>
              <a:tr h="447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Currently works?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0.708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481152"/>
                  </a:ext>
                </a:extLst>
              </a:tr>
              <a:tr h="447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 for Uni?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526045"/>
                  </a:ext>
                </a:extLst>
              </a:tr>
              <a:tr h="465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Weekly term-time work hours (All)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2.618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6.279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338679"/>
                  </a:ext>
                </a:extLst>
              </a:tr>
              <a:tr h="447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Weekly term-time work hours (Workers)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3.740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7.232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88144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F70D8B8-DD92-6869-155D-2E78ED8C32DA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BA746-62E2-E41C-DC4F-3F72A3936181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5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2D7A-928B-34F8-507E-0DDB2027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Statistics on Main Driver to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70D8B8-DD92-6869-155D-2E78ED8C32DA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BA746-62E2-E41C-DC4F-3F72A3936181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7A097C83-11DB-A5D0-F585-2C148AF10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416510"/>
              </p:ext>
            </p:extLst>
          </p:nvPr>
        </p:nvGraphicFramePr>
        <p:xfrm>
          <a:off x="1127465" y="1562470"/>
          <a:ext cx="9344950" cy="4128120"/>
        </p:xfrm>
        <a:graphic>
          <a:graphicData uri="http://schemas.openxmlformats.org/drawingml/2006/table">
            <a:tbl>
              <a:tblPr/>
              <a:tblGrid>
                <a:gridCol w="1775533">
                  <a:extLst>
                    <a:ext uri="{9D8B030D-6E8A-4147-A177-3AD203B41FA5}">
                      <a16:colId xmlns:a16="http://schemas.microsoft.com/office/drawing/2014/main" val="3924739579"/>
                    </a:ext>
                  </a:extLst>
                </a:gridCol>
                <a:gridCol w="1216802">
                  <a:extLst>
                    <a:ext uri="{9D8B030D-6E8A-4147-A177-3AD203B41FA5}">
                      <a16:colId xmlns:a16="http://schemas.microsoft.com/office/drawing/2014/main" val="3496330631"/>
                    </a:ext>
                  </a:extLst>
                </a:gridCol>
                <a:gridCol w="1270523">
                  <a:extLst>
                    <a:ext uri="{9D8B030D-6E8A-4147-A177-3AD203B41FA5}">
                      <a16:colId xmlns:a16="http://schemas.microsoft.com/office/drawing/2014/main" val="1257493821"/>
                    </a:ext>
                  </a:extLst>
                </a:gridCol>
                <a:gridCol w="1270523">
                  <a:extLst>
                    <a:ext uri="{9D8B030D-6E8A-4147-A177-3AD203B41FA5}">
                      <a16:colId xmlns:a16="http://schemas.microsoft.com/office/drawing/2014/main" val="2251417852"/>
                    </a:ext>
                  </a:extLst>
                </a:gridCol>
                <a:gridCol w="1270523">
                  <a:extLst>
                    <a:ext uri="{9D8B030D-6E8A-4147-A177-3AD203B41FA5}">
                      <a16:colId xmlns:a16="http://schemas.microsoft.com/office/drawing/2014/main" val="831691964"/>
                    </a:ext>
                  </a:extLst>
                </a:gridCol>
                <a:gridCol w="1270523">
                  <a:extLst>
                    <a:ext uri="{9D8B030D-6E8A-4147-A177-3AD203B41FA5}">
                      <a16:colId xmlns:a16="http://schemas.microsoft.com/office/drawing/2014/main" val="1099424785"/>
                    </a:ext>
                  </a:extLst>
                </a:gridCol>
                <a:gridCol w="1270523">
                  <a:extLst>
                    <a:ext uri="{9D8B030D-6E8A-4147-A177-3AD203B41FA5}">
                      <a16:colId xmlns:a16="http://schemas.microsoft.com/office/drawing/2014/main" val="4115179608"/>
                    </a:ext>
                  </a:extLst>
                </a:gridCol>
              </a:tblGrid>
              <a:tr h="45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Std. Dev.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Min.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Max.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9109361"/>
                  </a:ext>
                </a:extLst>
              </a:tr>
              <a:tr h="45868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Workers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Needs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8058421"/>
                  </a:ext>
                </a:extLst>
              </a:tr>
              <a:tr h="458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Wants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5633691"/>
                  </a:ext>
                </a:extLst>
              </a:tr>
              <a:tr h="458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0.302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8637184"/>
                  </a:ext>
                </a:extLst>
              </a:tr>
              <a:tr h="458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0.284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9871046"/>
                  </a:ext>
                </a:extLst>
              </a:tr>
              <a:tr h="45868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Non-Workers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Needs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364238"/>
                  </a:ext>
                </a:extLst>
              </a:tr>
              <a:tr h="458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Wants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466089"/>
                  </a:ext>
                </a:extLst>
              </a:tr>
              <a:tr h="458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007374"/>
                  </a:ext>
                </a:extLst>
              </a:tr>
              <a:tr h="458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364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19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976B-59EA-1E03-416C-D729D204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Trade-off between work and study?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412C2A-6C06-9400-7B3A-7D2D908C8CD4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F8DEA-1566-9C23-1D9C-7AE95967F86F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1B614-AC8F-D527-81C0-DC0F6E0C2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51561"/>
            <a:ext cx="5649687" cy="28567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F2E62E-A387-0B84-6427-1F2B64FFF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613" y="1251562"/>
            <a:ext cx="5649687" cy="2856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636236-C71E-99A1-0AAE-F51064EBE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156" y="4001294"/>
            <a:ext cx="5649687" cy="28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2D7A-928B-34F8-507E-0DDB2027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91" y="471402"/>
            <a:ext cx="10515600" cy="1325563"/>
          </a:xfrm>
        </p:spPr>
        <p:txBody>
          <a:bodyPr/>
          <a:lstStyle/>
          <a:p>
            <a:r>
              <a:rPr lang="en-GB"/>
              <a:t>Reported Wellbeing of Sample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0022E1-F0B4-278A-E39C-045737FA3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280141"/>
              </p:ext>
            </p:extLst>
          </p:nvPr>
        </p:nvGraphicFramePr>
        <p:xfrm>
          <a:off x="390617" y="1722266"/>
          <a:ext cx="11469953" cy="4128120"/>
        </p:xfrm>
        <a:graphic>
          <a:graphicData uri="http://schemas.openxmlformats.org/drawingml/2006/table">
            <a:tbl>
              <a:tblPr/>
              <a:tblGrid>
                <a:gridCol w="2791165">
                  <a:extLst>
                    <a:ext uri="{9D8B030D-6E8A-4147-A177-3AD203B41FA5}">
                      <a16:colId xmlns:a16="http://schemas.microsoft.com/office/drawing/2014/main" val="3496330631"/>
                    </a:ext>
                  </a:extLst>
                </a:gridCol>
                <a:gridCol w="1060406">
                  <a:extLst>
                    <a:ext uri="{9D8B030D-6E8A-4147-A177-3AD203B41FA5}">
                      <a16:colId xmlns:a16="http://schemas.microsoft.com/office/drawing/2014/main" val="1257493821"/>
                    </a:ext>
                  </a:extLst>
                </a:gridCol>
                <a:gridCol w="1060406">
                  <a:extLst>
                    <a:ext uri="{9D8B030D-6E8A-4147-A177-3AD203B41FA5}">
                      <a16:colId xmlns:a16="http://schemas.microsoft.com/office/drawing/2014/main" val="2251417852"/>
                    </a:ext>
                  </a:extLst>
                </a:gridCol>
                <a:gridCol w="1089328">
                  <a:extLst>
                    <a:ext uri="{9D8B030D-6E8A-4147-A177-3AD203B41FA5}">
                      <a16:colId xmlns:a16="http://schemas.microsoft.com/office/drawing/2014/main" val="831691964"/>
                    </a:ext>
                  </a:extLst>
                </a:gridCol>
                <a:gridCol w="1045945">
                  <a:extLst>
                    <a:ext uri="{9D8B030D-6E8A-4147-A177-3AD203B41FA5}">
                      <a16:colId xmlns:a16="http://schemas.microsoft.com/office/drawing/2014/main" val="1099424785"/>
                    </a:ext>
                  </a:extLst>
                </a:gridCol>
                <a:gridCol w="1045945">
                  <a:extLst>
                    <a:ext uri="{9D8B030D-6E8A-4147-A177-3AD203B41FA5}">
                      <a16:colId xmlns:a16="http://schemas.microsoft.com/office/drawing/2014/main" val="4115179608"/>
                    </a:ext>
                  </a:extLst>
                </a:gridCol>
                <a:gridCol w="1060406">
                  <a:extLst>
                    <a:ext uri="{9D8B030D-6E8A-4147-A177-3AD203B41FA5}">
                      <a16:colId xmlns:a16="http://schemas.microsoft.com/office/drawing/2014/main" val="3147515710"/>
                    </a:ext>
                  </a:extLst>
                </a:gridCol>
                <a:gridCol w="1266994">
                  <a:extLst>
                    <a:ext uri="{9D8B030D-6E8A-4147-A177-3AD203B41FA5}">
                      <a16:colId xmlns:a16="http://schemas.microsoft.com/office/drawing/2014/main" val="760834362"/>
                    </a:ext>
                  </a:extLst>
                </a:gridCol>
                <a:gridCol w="1049358">
                  <a:extLst>
                    <a:ext uri="{9D8B030D-6E8A-4147-A177-3AD203B41FA5}">
                      <a16:colId xmlns:a16="http://schemas.microsoft.com/office/drawing/2014/main" val="3949381440"/>
                    </a:ext>
                  </a:extLst>
                </a:gridCol>
              </a:tblGrid>
              <a:tr h="45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Std. Dev.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Min.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Max.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Wrks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</a:t>
                      </a:r>
                      <a:r>
                        <a:rPr lang="en-GB" sz="20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Wrks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109361"/>
                  </a:ext>
                </a:extLst>
              </a:tr>
              <a:tr h="45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Mental Health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5.793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2.181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5.970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058421"/>
                  </a:ext>
                </a:extLst>
              </a:tr>
              <a:tr h="45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Health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6.235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1.944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-0.502</a:t>
                      </a:r>
                      <a:r>
                        <a:rPr lang="en-GB" sz="2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633691"/>
                  </a:ext>
                </a:extLst>
              </a:tr>
              <a:tr h="45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Financial Wellbeing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5.504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2.326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5.909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-0.601</a:t>
                      </a:r>
                      <a:r>
                        <a:rPr lang="en-GB" sz="2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637184"/>
                  </a:ext>
                </a:extLst>
              </a:tr>
              <a:tr h="45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Financially comfortable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5.553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2.563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6.156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-0.887</a:t>
                      </a:r>
                      <a:r>
                        <a:rPr lang="en-GB" sz="2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871046"/>
                  </a:ext>
                </a:extLst>
              </a:tr>
              <a:tr h="45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Confident with money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6.461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2.272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6.606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4238"/>
                  </a:ext>
                </a:extLst>
              </a:tr>
              <a:tr h="45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Enough for basics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7.360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2.489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7.545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466089"/>
                  </a:ext>
                </a:extLst>
              </a:tr>
              <a:tr h="45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Enough for social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5.684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2.750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6.576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-1.277</a:t>
                      </a:r>
                      <a:r>
                        <a:rPr lang="en-GB" sz="2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007374"/>
                  </a:ext>
                </a:extLst>
              </a:tr>
              <a:tr h="45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worried about money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4.681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2.901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5.091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-0.696</a:t>
                      </a:r>
                      <a:r>
                        <a:rPr lang="en-GB" sz="2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64440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EF278E7-04FA-94CB-4CA5-8B32419C39AB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205F90-675A-BEEB-C2C3-ED60E58B218A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F9A853-5129-B8DA-0423-748EF5AE7515}"/>
                  </a:ext>
                </a:extLst>
              </p:cNvPr>
              <p:cNvSpPr txBox="1"/>
              <p:nvPr/>
            </p:nvSpPr>
            <p:spPr>
              <a:xfrm>
                <a:off x="6755907" y="5915934"/>
                <a:ext cx="5436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aseline="300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†</m:t>
                      </m:r>
                      <m:r>
                        <a:rPr lang="en-GB" b="0" i="1" baseline="30000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&lt;0.15, 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baseline="3000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&lt;0.1,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baseline="30000" smtClean="0">
                          <a:latin typeface="Cambria Math" panose="02040503050406030204" pitchFamily="18" charset="0"/>
                        </a:rPr>
                        <m:t>∗∗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&lt;0.05,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baseline="30000" smtClean="0">
                          <a:latin typeface="Cambria Math" panose="02040503050406030204" pitchFamily="18" charset="0"/>
                        </a:rPr>
                        <m:t>∗∗∗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&lt;0.01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F9A853-5129-B8DA-0423-748EF5AE7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907" y="5915934"/>
                <a:ext cx="5436093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649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362D7A-928B-34F8-507E-0DDB202768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46229" y="294101"/>
                <a:ext cx="11727401" cy="1325563"/>
              </a:xfrm>
            </p:spPr>
            <p:txBody>
              <a:bodyPr/>
              <a:lstStyle/>
              <a:p>
                <a:pPr algn="ctr"/>
                <a:r>
                  <a:rPr lang="en-GB"/>
                  <a:t>SEM  </a:t>
                </a:r>
                <a:r>
                  <a:rPr lang="en-GB" sz="3400"/>
                  <a:t>(Fin. WB </a:t>
                </a:r>
                <a14:m>
                  <m:oMath xmlns:m="http://schemas.openxmlformats.org/officeDocument/2006/math">
                    <m:r>
                      <a:rPr lang="en-GB" sz="3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3400"/>
                  <a:t> Mental H. </a:t>
                </a:r>
                <a14:m>
                  <m:oMath xmlns:m="http://schemas.openxmlformats.org/officeDocument/2006/math">
                    <m:r>
                      <a:rPr lang="en-GB" sz="3400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GB" sz="3400"/>
                  <a:t>Working </a:t>
                </a:r>
                <a14:m>
                  <m:oMath xmlns:m="http://schemas.openxmlformats.org/officeDocument/2006/math">
                    <m:r>
                      <a:rPr lang="en-GB" sz="3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3400"/>
                  <a:t> Attendance </a:t>
                </a:r>
                <a14:m>
                  <m:oMath xmlns:m="http://schemas.openxmlformats.org/officeDocument/2006/math">
                    <m:r>
                      <a:rPr lang="en-GB" sz="3400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GB" sz="3400"/>
                  <a:t>Grade)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362D7A-928B-34F8-507E-0DDB20276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6229" y="294101"/>
                <a:ext cx="11727401" cy="1325563"/>
              </a:xfrm>
              <a:blipFill>
                <a:blip r:embed="rId4"/>
                <a:stretch>
                  <a:fillRect l="-884" r="-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F70D8B8-DD92-6869-155D-2E78ED8C32DA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BA746-62E2-E41C-DC4F-3F72A3936181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EDC0BE6-94AB-D659-2A9E-26E0A090A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77254"/>
              </p:ext>
            </p:extLst>
          </p:nvPr>
        </p:nvGraphicFramePr>
        <p:xfrm>
          <a:off x="443883" y="1342041"/>
          <a:ext cx="11629747" cy="4154274"/>
        </p:xfrm>
        <a:graphic>
          <a:graphicData uri="http://schemas.openxmlformats.org/drawingml/2006/table">
            <a:tbl>
              <a:tblPr/>
              <a:tblGrid>
                <a:gridCol w="3258105">
                  <a:extLst>
                    <a:ext uri="{9D8B030D-6E8A-4147-A177-3AD203B41FA5}">
                      <a16:colId xmlns:a16="http://schemas.microsoft.com/office/drawing/2014/main" val="1344799694"/>
                    </a:ext>
                  </a:extLst>
                </a:gridCol>
                <a:gridCol w="1785808">
                  <a:extLst>
                    <a:ext uri="{9D8B030D-6E8A-4147-A177-3AD203B41FA5}">
                      <a16:colId xmlns:a16="http://schemas.microsoft.com/office/drawing/2014/main" val="4195725885"/>
                    </a:ext>
                  </a:extLst>
                </a:gridCol>
                <a:gridCol w="3274464">
                  <a:extLst>
                    <a:ext uri="{9D8B030D-6E8A-4147-A177-3AD203B41FA5}">
                      <a16:colId xmlns:a16="http://schemas.microsoft.com/office/drawing/2014/main" val="900851199"/>
                    </a:ext>
                  </a:extLst>
                </a:gridCol>
                <a:gridCol w="1571348">
                  <a:extLst>
                    <a:ext uri="{9D8B030D-6E8A-4147-A177-3AD203B41FA5}">
                      <a16:colId xmlns:a16="http://schemas.microsoft.com/office/drawing/2014/main" val="4220633520"/>
                    </a:ext>
                  </a:extLst>
                </a:gridCol>
                <a:gridCol w="1740022">
                  <a:extLst>
                    <a:ext uri="{9D8B030D-6E8A-4147-A177-3AD203B41FA5}">
                      <a16:colId xmlns:a16="http://schemas.microsoft.com/office/drawing/2014/main" val="1684383233"/>
                    </a:ext>
                  </a:extLst>
                </a:gridCol>
              </a:tblGrid>
              <a:tr h="406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Mental Health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Weekly term-time work hours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Attendance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Grade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189889"/>
                  </a:ext>
                </a:extLst>
              </a:tr>
              <a:tr h="164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Attendance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0.300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289737"/>
                  </a:ext>
                </a:extLst>
              </a:tr>
              <a:tr h="164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(0.0476)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999734"/>
                  </a:ext>
                </a:extLst>
              </a:tr>
              <a:tr h="164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162089"/>
                  </a:ext>
                </a:extLst>
              </a:tr>
              <a:tr h="337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Weekly term-time work hours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-0.119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0.536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797463"/>
                  </a:ext>
                </a:extLst>
              </a:tr>
              <a:tr h="164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(0.364)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(0.193)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364934"/>
                  </a:ext>
                </a:extLst>
              </a:tr>
              <a:tr h="164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668841"/>
                  </a:ext>
                </a:extLst>
              </a:tr>
              <a:tr h="164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Mental Health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0.494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2.372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1.523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019411"/>
                  </a:ext>
                </a:extLst>
              </a:tr>
              <a:tr h="164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(0.288)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(0.964)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(0.533)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00197"/>
                  </a:ext>
                </a:extLst>
              </a:tr>
              <a:tr h="164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728908"/>
                  </a:ext>
                </a:extLst>
              </a:tr>
              <a:tr h="164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Enough for social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0.168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-0.401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0.329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0.321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713295"/>
                  </a:ext>
                </a:extLst>
              </a:tr>
              <a:tr h="164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(0.0784)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(0.211)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(0.717)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(0.401)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457299"/>
                  </a:ext>
                </a:extLst>
              </a:tr>
              <a:tr h="164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89" marR="605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41732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84AA3DA-AB68-2AA7-5AFF-768FB40A7AF9}"/>
              </a:ext>
            </a:extLst>
          </p:cNvPr>
          <p:cNvSpPr txBox="1"/>
          <p:nvPr/>
        </p:nvSpPr>
        <p:spPr>
          <a:xfrm>
            <a:off x="443882" y="5515959"/>
            <a:ext cx="11070455" cy="807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 errors in parentheses</a:t>
            </a:r>
            <a:r>
              <a:rPr lang="en-GB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0.1, </a:t>
            </a:r>
            <a:r>
              <a:rPr lang="en-US" sz="18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0.05, </a:t>
            </a:r>
            <a:r>
              <a:rPr lang="en-US" sz="18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0.01</a:t>
            </a:r>
          </a:p>
          <a:p>
            <a:pPr>
              <a:lnSpc>
                <a:spcPct val="107000"/>
              </a:lnSpc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Demographic controls included: Female, Non-white, disability, mature student, commuter, POLAR Quintile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0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14FF-1C37-8A38-9B45-6CED5122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37" y="351797"/>
            <a:ext cx="10515600" cy="1325563"/>
          </a:xfrm>
        </p:spPr>
        <p:txBody>
          <a:bodyPr/>
          <a:lstStyle/>
          <a:p>
            <a:r>
              <a:rPr lang="en-GB"/>
              <a:t>What student workers are saying…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AEBD5D-93BD-6929-7622-C40B4AF4758A}"/>
              </a:ext>
            </a:extLst>
          </p:cNvPr>
          <p:cNvSpPr/>
          <p:nvPr/>
        </p:nvSpPr>
        <p:spPr>
          <a:xfrm>
            <a:off x="0" y="-53601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18FCA-AA2E-2712-9B19-B5FB7997C3C9}"/>
              </a:ext>
            </a:extLst>
          </p:cNvPr>
          <p:cNvSpPr/>
          <p:nvPr/>
        </p:nvSpPr>
        <p:spPr>
          <a:xfrm>
            <a:off x="0" y="6612508"/>
            <a:ext cx="12192000" cy="2454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AB04E-9739-FC23-6349-AC57015BF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2" r="16778"/>
          <a:stretch/>
        </p:blipFill>
        <p:spPr>
          <a:xfrm>
            <a:off x="8333440" y="1536657"/>
            <a:ext cx="3653119" cy="2394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72B4A0-91F5-57B3-9764-F319A4A579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94" r="20018"/>
          <a:stretch/>
        </p:blipFill>
        <p:spPr>
          <a:xfrm>
            <a:off x="1544118" y="1536658"/>
            <a:ext cx="4064001" cy="2394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7EEFCE-B5A1-67DA-2365-FFD0F1B2FF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6" r="15545"/>
          <a:stretch/>
        </p:blipFill>
        <p:spPr>
          <a:xfrm>
            <a:off x="1544118" y="4030175"/>
            <a:ext cx="4132405" cy="25823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BA851D-2545-122E-F33D-F735985A75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105" r="17869"/>
          <a:stretch/>
        </p:blipFill>
        <p:spPr>
          <a:xfrm>
            <a:off x="8258771" y="4029448"/>
            <a:ext cx="3802456" cy="25823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D436E4-2870-26D5-7254-90A1DAE013B9}"/>
              </a:ext>
            </a:extLst>
          </p:cNvPr>
          <p:cNvSpPr txBox="1"/>
          <p:nvPr/>
        </p:nvSpPr>
        <p:spPr>
          <a:xfrm>
            <a:off x="326586" y="2272118"/>
            <a:ext cx="1114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NEEDS: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D594C1-0D52-0F85-D533-39EAE6F8B98E}"/>
              </a:ext>
            </a:extLst>
          </p:cNvPr>
          <p:cNvSpPr txBox="1"/>
          <p:nvPr/>
        </p:nvSpPr>
        <p:spPr>
          <a:xfrm>
            <a:off x="6583883" y="2349131"/>
            <a:ext cx="121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WANTS: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012B4A-548C-219D-B8D8-F99F9C0B6666}"/>
              </a:ext>
            </a:extLst>
          </p:cNvPr>
          <p:cNvSpPr txBox="1"/>
          <p:nvPr/>
        </p:nvSpPr>
        <p:spPr>
          <a:xfrm>
            <a:off x="326586" y="5006256"/>
            <a:ext cx="1381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EMPLOY: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9CF6AE-BBDA-F9DB-A9BD-B1E97E1B87A8}"/>
              </a:ext>
            </a:extLst>
          </p:cNvPr>
          <p:cNvSpPr txBox="1"/>
          <p:nvPr/>
        </p:nvSpPr>
        <p:spPr>
          <a:xfrm>
            <a:off x="6583883" y="5006256"/>
            <a:ext cx="1381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SOCIAL: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52159FA-6125-FB84-13DC-F139C776E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61432"/>
              </p:ext>
            </p:extLst>
          </p:nvPr>
        </p:nvGraphicFramePr>
        <p:xfrm>
          <a:off x="5656074" y="2959848"/>
          <a:ext cx="2480073" cy="189735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53778">
                  <a:extLst>
                    <a:ext uri="{9D8B030D-6E8A-4147-A177-3AD203B41FA5}">
                      <a16:colId xmlns:a16="http://schemas.microsoft.com/office/drawing/2014/main" val="2680468091"/>
                    </a:ext>
                  </a:extLst>
                </a:gridCol>
                <a:gridCol w="1226295">
                  <a:extLst>
                    <a:ext uri="{9D8B030D-6E8A-4147-A177-3AD203B41FA5}">
                      <a16:colId xmlns:a16="http://schemas.microsoft.com/office/drawing/2014/main" val="1585620514"/>
                    </a:ext>
                  </a:extLst>
                </a:gridCol>
              </a:tblGrid>
              <a:tr h="30733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Driver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References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6655899"/>
                  </a:ext>
                </a:extLst>
              </a:tr>
              <a:tr h="30733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Needs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036357"/>
                  </a:ext>
                </a:extLst>
              </a:tr>
              <a:tr h="307332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Wants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9165838"/>
                  </a:ext>
                </a:extLst>
              </a:tr>
              <a:tr h="307332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Career / Employability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9698921"/>
                  </a:ext>
                </a:extLst>
              </a:tr>
              <a:tr h="307332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Social / Enjoyment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1789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8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14FF-1C37-8A38-9B45-6CED5122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quotes…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AEBD5D-93BD-6929-7622-C40B4AF4758A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18FCA-AA2E-2712-9B19-B5FB7997C3C9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B5DB3-0F71-4D97-4B2E-54D631A84C4F}"/>
              </a:ext>
            </a:extLst>
          </p:cNvPr>
          <p:cNvSpPr txBox="1"/>
          <p:nvPr/>
        </p:nvSpPr>
        <p:spPr>
          <a:xfrm>
            <a:off x="452761" y="1898171"/>
            <a:ext cx="6258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work because everything costs money! I came from a financially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disadvantaged background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have worked consistently since the age of 16, so part of it is it's just what I feel is necessary to do. It's also nice to have a bit of a safety net if you want to spend on things other than the essentials.”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FD4DF-BFBB-C228-59FF-453A72691FE4}"/>
              </a:ext>
            </a:extLst>
          </p:cNvPr>
          <p:cNvSpPr txBox="1"/>
          <p:nvPr/>
        </p:nvSpPr>
        <p:spPr>
          <a:xfrm>
            <a:off x="838200" y="3773124"/>
            <a:ext cx="3240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work because I enjoy my job but mainly to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f[u]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 passion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travel and experiencing different things in life.”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0FF14-2BF4-F5A4-7919-B659386DC04C}"/>
              </a:ext>
            </a:extLst>
          </p:cNvPr>
          <p:cNvSpPr txBox="1"/>
          <p:nvPr/>
        </p:nvSpPr>
        <p:spPr>
          <a:xfrm>
            <a:off x="7572653" y="2004514"/>
            <a:ext cx="4065973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“My student loan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doesn’t cover my outgoings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 can’t expect my family to pay to support me when they have their own issues and another daughter”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3EF7F-BFD7-80F3-7D0E-D23CB754D1C3}"/>
              </a:ext>
            </a:extLst>
          </p:cNvPr>
          <p:cNvSpPr txBox="1"/>
          <p:nvPr/>
        </p:nvSpPr>
        <p:spPr>
          <a:xfrm>
            <a:off x="4900473" y="5291187"/>
            <a:ext cx="6826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“It’s nice to do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 outside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teaching. Plus it gives me a chance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engage my brain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revise and make some money to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 on entertainment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aside from my parents money for rent etc”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62ECA5-E114-C7A6-F8AB-E84DF7F885D9}"/>
              </a:ext>
            </a:extLst>
          </p:cNvPr>
          <p:cNvSpPr txBox="1"/>
          <p:nvPr/>
        </p:nvSpPr>
        <p:spPr>
          <a:xfrm>
            <a:off x="4961878" y="4376312"/>
            <a:ext cx="656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“First, to gain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Second, to gain experience to strengthen my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with. Third, to gain life experience and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 a better person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40300-AB73-78BB-AFC4-37F8000C3BBE}"/>
              </a:ext>
            </a:extLst>
          </p:cNvPr>
          <p:cNvSpPr txBox="1"/>
          <p:nvPr/>
        </p:nvSpPr>
        <p:spPr>
          <a:xfrm>
            <a:off x="5912527" y="728601"/>
            <a:ext cx="4802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work to get extra money so I can afford things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 the basics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also quite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enjoy working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especially as a student ambassador.”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D877B7-49A0-AA5F-3D36-6D1FDC4A844C}"/>
              </a:ext>
            </a:extLst>
          </p:cNvPr>
          <p:cNvSpPr txBox="1"/>
          <p:nvPr/>
        </p:nvSpPr>
        <p:spPr>
          <a:xfrm>
            <a:off x="337351" y="5148855"/>
            <a:ext cx="4003830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“Financial and an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escape from studying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it gives my mind a complete break from thinking about studies.”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DA6F06-124B-5924-4F43-794E3DEE01BA}"/>
              </a:ext>
            </a:extLst>
          </p:cNvPr>
          <p:cNvSpPr txBox="1"/>
          <p:nvPr/>
        </p:nvSpPr>
        <p:spPr>
          <a:xfrm>
            <a:off x="6181817" y="3542213"/>
            <a:ext cx="601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earn money and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up savings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studying and to build up work experience and skills to put on my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4138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55F6-0495-8F8F-D297-A59D3C15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1" y="270340"/>
            <a:ext cx="10515600" cy="1325563"/>
          </a:xfrm>
        </p:spPr>
        <p:txBody>
          <a:bodyPr/>
          <a:lstStyle/>
          <a:p>
            <a:r>
              <a:rPr lang="en-GB"/>
              <a:t>Framework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722FAD-0933-94A4-F56B-C1F533F6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207568"/>
            <a:ext cx="10280331" cy="51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87C436-2E8C-85F8-CA35-18A5A11D4608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F828F-431E-F5F8-23B4-F55B861E04C5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35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575C-7DB0-7BAD-CCCA-5F7B3055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F218C-E7A1-A7A6-F0CF-CC136978B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Expand survey </a:t>
            </a:r>
          </a:p>
          <a:p>
            <a:pPr lvl="1"/>
            <a:r>
              <a:rPr lang="en-GB" dirty="0"/>
              <a:t>Tweak/add/remove questions</a:t>
            </a:r>
          </a:p>
          <a:p>
            <a:pPr lvl="1"/>
            <a:r>
              <a:rPr lang="en-GB" dirty="0"/>
              <a:t>Increase sample size </a:t>
            </a:r>
          </a:p>
          <a:p>
            <a:pPr lvl="2"/>
            <a:r>
              <a:rPr lang="en-GB" dirty="0"/>
              <a:t>More time to circulate</a:t>
            </a:r>
          </a:p>
          <a:p>
            <a:pPr lvl="2"/>
            <a:r>
              <a:rPr lang="en-GB" dirty="0"/>
              <a:t>Consider ways to reach all demographics</a:t>
            </a:r>
          </a:p>
          <a:p>
            <a:pPr lvl="2"/>
            <a:r>
              <a:rPr lang="en-GB" dirty="0"/>
              <a:t>Other HE Institutions</a:t>
            </a:r>
          </a:p>
          <a:p>
            <a:r>
              <a:rPr lang="en-GB" dirty="0"/>
              <a:t>Analyse free-text comments to further inform framework</a:t>
            </a:r>
          </a:p>
          <a:p>
            <a:pPr lvl="1"/>
            <a:r>
              <a:rPr lang="en-GB" dirty="0"/>
              <a:t>Let quant inform qual and vice versa</a:t>
            </a:r>
          </a:p>
          <a:p>
            <a:r>
              <a:rPr lang="en-GB" dirty="0"/>
              <a:t>Conduct qualitative interviews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B2A41-A939-D3A3-390C-89F32487CDB1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466E6-B804-97DD-7E6D-9967BDF300BA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3F3D-3544-7CD0-5E14-39F9D044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37842-F5E0-F627-7D06-7311A7A31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982"/>
            <a:ext cx="10515600" cy="457898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/>
              <a:t> Research Questions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 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 Framework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 Our study</a:t>
            </a:r>
          </a:p>
          <a:p>
            <a:pPr lvl="1"/>
            <a:r>
              <a:rPr lang="en-GB"/>
              <a:t>What we’ve done (so far)</a:t>
            </a:r>
          </a:p>
          <a:p>
            <a:pPr lvl="1"/>
            <a:r>
              <a:rPr lang="en-GB"/>
              <a:t>Sample Demographics</a:t>
            </a:r>
          </a:p>
          <a:p>
            <a:pPr lvl="1"/>
            <a:r>
              <a:rPr lang="en-GB"/>
              <a:t>Preliminary findings/indications</a:t>
            </a:r>
          </a:p>
          <a:p>
            <a:pPr lvl="1"/>
            <a:r>
              <a:rPr lang="en-GB"/>
              <a:t>Free-text responses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 Framework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 Next Steps / Discussion</a:t>
            </a:r>
          </a:p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9F137-C6FB-3F8F-6830-F4ED86533120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5525F-819F-C108-17F2-DD5EC77598CF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41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8B965-124F-D7D0-DE8F-D4826A55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024583"/>
          </a:xfrm>
        </p:spPr>
        <p:txBody>
          <a:bodyPr/>
          <a:lstStyle/>
          <a:p>
            <a:r>
              <a:rPr lang="en-GB"/>
              <a:t>Thank you for your time!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78F50-14F2-094F-4776-3E8E1D078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40854"/>
            <a:ext cx="10515600" cy="2836416"/>
          </a:xfrm>
        </p:spPr>
        <p:txBody>
          <a:bodyPr>
            <a:normAutofit/>
          </a:bodyPr>
          <a:lstStyle/>
          <a:p>
            <a:r>
              <a:rPr lang="en-GB"/>
              <a:t>Any Questions?</a:t>
            </a:r>
          </a:p>
          <a:p>
            <a:r>
              <a:rPr lang="en-GB"/>
              <a:t>Thoughts on framework?</a:t>
            </a:r>
          </a:p>
          <a:p>
            <a:r>
              <a:rPr lang="en-GB"/>
              <a:t>Areas to delve into during interviews?</a:t>
            </a:r>
          </a:p>
          <a:p>
            <a:r>
              <a:rPr lang="en-GB"/>
              <a:t>Differences at your institution?</a:t>
            </a:r>
          </a:p>
          <a:p>
            <a:r>
              <a:rPr lang="en-GB"/>
              <a:t>Tweaks to the survey?</a:t>
            </a:r>
          </a:p>
          <a:p>
            <a:r>
              <a:rPr lang="en-GB"/>
              <a:t>Interest in running the survey at your institution?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8C488D-7D49-14C8-93D7-53271B80B443}"/>
              </a:ext>
            </a:extLst>
          </p:cNvPr>
          <p:cNvSpPr/>
          <p:nvPr/>
        </p:nvSpPr>
        <p:spPr>
          <a:xfrm>
            <a:off x="0" y="0"/>
            <a:ext cx="12192000" cy="1180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84CE0-80BC-1577-E22B-011201E4E15F}"/>
              </a:ext>
            </a:extLst>
          </p:cNvPr>
          <p:cNvSpPr/>
          <p:nvPr/>
        </p:nvSpPr>
        <p:spPr>
          <a:xfrm>
            <a:off x="0" y="5677270"/>
            <a:ext cx="12192000" cy="11807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62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3F3D-3544-7CD0-5E14-39F9D044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Aims &amp;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37842-F5E0-F627-7D06-7311A7A31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Two fundamental aims: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Opening and informing the debate on working while studying – based on the </a:t>
            </a:r>
            <a:r>
              <a:rPr lang="en-GB" b="1">
                <a:solidFill>
                  <a:srgbClr val="0070C0"/>
                </a:solidFill>
              </a:rPr>
              <a:t>lived experience of students</a:t>
            </a:r>
            <a:endParaRPr lang="en-GB"/>
          </a:p>
          <a:p>
            <a:pPr lvl="1">
              <a:buFont typeface="Wingdings" panose="05000000000000000000" pitchFamily="2" charset="2"/>
              <a:buChar char="Ø"/>
            </a:pPr>
            <a:r>
              <a:rPr lang="en-GB"/>
              <a:t> Drivers behind the choice?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/>
              <a:t> The context behind these drivers?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Informing </a:t>
            </a:r>
            <a:r>
              <a:rPr lang="en-GB" b="1">
                <a:solidFill>
                  <a:schemeClr val="accent1"/>
                </a:solidFill>
              </a:rPr>
              <a:t>policy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/>
              <a:t> Current offering – is it adequate / functioning? Is it communicated?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/>
              <a:t> What more can be done? What should be prioritised?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/>
              <a:t> Knock-on effects for access, participation, engagement, retention…?</a:t>
            </a:r>
          </a:p>
          <a:p>
            <a:pPr marL="914400" lvl="1" indent="-457200">
              <a:buFont typeface="+mj-lt"/>
              <a:buAutoNum type="arabicPeriod"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9F137-C6FB-3F8F-6830-F4ED86533120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5525F-819F-C108-17F2-DD5EC77598CF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0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CF67-DBF1-81C5-BBAE-373D015B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79752-5E98-B806-1A07-883E9FECA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0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Increasing trend of students seeking employment while studying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/>
              <a:t> Widening participation:</a:t>
            </a:r>
          </a:p>
          <a:p>
            <a:pPr lvl="2"/>
            <a:r>
              <a:rPr lang="en-GB" sz="2600" dirty="0"/>
              <a:t>less privileged backgrounds</a:t>
            </a:r>
          </a:p>
          <a:p>
            <a:pPr lvl="2"/>
            <a:r>
              <a:rPr lang="en-GB" sz="2600" dirty="0"/>
              <a:t>More competitive job 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/>
              <a:t> COVID-19 pandemic</a:t>
            </a:r>
          </a:p>
          <a:p>
            <a:pPr lvl="2"/>
            <a:r>
              <a:rPr lang="en-GB" sz="2600" dirty="0"/>
              <a:t>(expectation of) virtual / asynchronous learning</a:t>
            </a:r>
          </a:p>
          <a:p>
            <a:pPr lvl="2"/>
            <a:r>
              <a:rPr lang="en-GB" sz="2600" dirty="0"/>
              <a:t>Changed student experience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/>
              <a:t> Cost-of-living crisis</a:t>
            </a:r>
          </a:p>
          <a:p>
            <a:pPr lvl="2"/>
            <a:r>
              <a:rPr lang="en-GB" sz="2600" dirty="0"/>
              <a:t>Economic &amp; political uncertainty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000" dirty="0"/>
              <a:t> </a:t>
            </a:r>
            <a:r>
              <a:rPr lang="en-GB" sz="2600" dirty="0"/>
              <a:t>Desire for transferable skills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DBA98C-9F81-B2D7-AED1-B96426E35DEB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1EF81A-41BD-A3F8-36FC-70621441AC5E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SurreyLive Article - Higher Education Outreach Network (HEON)">
            <a:extLst>
              <a:ext uri="{FF2B5EF4-FFF2-40B4-BE49-F238E27FC236}">
                <a16:creationId xmlns:a16="http://schemas.microsoft.com/office/drawing/2014/main" id="{FA9834CF-F15B-389C-B284-B2153E8F4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50000" r="1593" b="29804"/>
          <a:stretch/>
        </p:blipFill>
        <p:spPr bwMode="auto">
          <a:xfrm>
            <a:off x="6851504" y="2215663"/>
            <a:ext cx="4502296" cy="11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-war data and the inflation hike post Covid-19 | CEPR">
            <a:extLst>
              <a:ext uri="{FF2B5EF4-FFF2-40B4-BE49-F238E27FC236}">
                <a16:creationId xmlns:a16="http://schemas.microsoft.com/office/drawing/2014/main" id="{D0372E64-7F09-714B-D78A-297D97AEA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445" b="20872"/>
          <a:stretch/>
        </p:blipFill>
        <p:spPr bwMode="auto">
          <a:xfrm>
            <a:off x="7182956" y="4697690"/>
            <a:ext cx="2036634" cy="90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w Non-Western Journalists Enriched Coverage of the Global Pandemic - The  Open Notebook">
            <a:extLst>
              <a:ext uri="{FF2B5EF4-FFF2-40B4-BE49-F238E27FC236}">
                <a16:creationId xmlns:a16="http://schemas.microsoft.com/office/drawing/2014/main" id="{9D9DCDE3-11A1-6A03-4C7A-780C84C09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596" y="3429000"/>
            <a:ext cx="1964091" cy="13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ewspaper Headlines About Training Knowledge And Business Skills Stock  Photo - Download Image Now - iStock">
            <a:extLst>
              <a:ext uri="{FF2B5EF4-FFF2-40B4-BE49-F238E27FC236}">
                <a16:creationId xmlns:a16="http://schemas.microsoft.com/office/drawing/2014/main" id="{1FEB612E-2499-41A7-8D5F-A15276997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595" y="4941697"/>
            <a:ext cx="1964092" cy="131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7B86-C29D-697D-BECD-71606E72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Existing Literature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FCDB-EDF5-28E4-6F2E-4373B3B90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72986" cy="4351338"/>
          </a:xfrm>
        </p:spPr>
        <p:txBody>
          <a:bodyPr/>
          <a:lstStyle/>
          <a:p>
            <a:r>
              <a:rPr lang="en-GB"/>
              <a:t>Pressures on finance are studied separately: </a:t>
            </a:r>
          </a:p>
          <a:p>
            <a:pPr lvl="1"/>
            <a:r>
              <a:rPr lang="en-GB"/>
              <a:t>Less privileged backgrounds </a:t>
            </a:r>
            <a:r>
              <a:rPr lang="nb-NO"/>
              <a:t>(Lessky &amp; Unger, 2021; Mishra, 2020)</a:t>
            </a:r>
          </a:p>
          <a:p>
            <a:pPr lvl="1"/>
            <a:r>
              <a:rPr lang="en-GB"/>
              <a:t>COVID-19 / cost-of-living (</a:t>
            </a:r>
            <a:r>
              <a:rPr lang="en-GB" err="1"/>
              <a:t>Grozev</a:t>
            </a:r>
            <a:r>
              <a:rPr lang="en-GB"/>
              <a:t> &amp; </a:t>
            </a:r>
            <a:r>
              <a:rPr lang="en-GB" err="1"/>
              <a:t>Easterbook</a:t>
            </a:r>
            <a:r>
              <a:rPr lang="en-GB"/>
              <a:t>, 2020; Students’ Union UCL, 2023)</a:t>
            </a:r>
          </a:p>
          <a:p>
            <a:r>
              <a:rPr lang="en-GB"/>
              <a:t>Indicating work readiness (Little, 2002)</a:t>
            </a:r>
          </a:p>
          <a:p>
            <a:r>
              <a:rPr lang="en-GB"/>
              <a:t>Majority of focus specifically on students working is in US (</a:t>
            </a:r>
            <a:r>
              <a:rPr lang="da-DK"/>
              <a:t>e.g., Darolia, 2014; Wang et al., 2020...)</a:t>
            </a:r>
          </a:p>
          <a:p>
            <a:pPr lvl="1"/>
            <a:r>
              <a:rPr lang="da-DK"/>
              <a:t>External validity?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D181CA-D357-BE1A-94A7-0B7C8CCDF487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CB058-7D47-7A65-7F6B-1B51EDDD60AD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55F6-0495-8F8F-D297-A59D3C15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1" y="270340"/>
            <a:ext cx="10515600" cy="1325563"/>
          </a:xfrm>
        </p:spPr>
        <p:txBody>
          <a:bodyPr/>
          <a:lstStyle/>
          <a:p>
            <a:r>
              <a:rPr lang="en-GB"/>
              <a:t>Framework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722FAD-0933-94A4-F56B-C1F533F6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207568"/>
            <a:ext cx="10280331" cy="51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87C436-2E8C-85F8-CA35-18A5A11D4608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F828F-431E-F5F8-23B4-F55B861E04C5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13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8EC8-63DF-5AEF-83BA-A1FA185E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many students work?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5964E2-3C6D-CC59-51D4-0E273F8BBA6F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72F8DE-2060-B67B-4F89-98EEF448D697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870DD99-6003-7DB1-BF8A-174E80609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1945" y="1943894"/>
            <a:ext cx="6858000" cy="41148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0216F1-A49F-6D97-E49F-462E1F60DA75}"/>
              </a:ext>
            </a:extLst>
          </p:cNvPr>
          <p:cNvSpPr txBox="1"/>
          <p:nvPr/>
        </p:nvSpPr>
        <p:spPr>
          <a:xfrm>
            <a:off x="7813964" y="2055813"/>
            <a:ext cx="410886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Source: 2019 Student Registration Task</a:t>
            </a:r>
          </a:p>
          <a:p>
            <a:endParaRPr lang="en-GB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/>
              <a:t>Students are asked to respond to some question set by the careers service to understand their ‘career readiness’.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/>
              <a:t>All students are required to answer this to register for the academic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However, no time frame is specified so we don’t know if this is summer holidays or in term time employment.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82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AB054-0592-0114-4E68-962D2D71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B728F-4AA4-BCBB-DAE0-8EBE0A6F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Pilot survey at mid-sized English university (140 linked responses – 108 fully complete)</a:t>
            </a:r>
          </a:p>
          <a:p>
            <a:r>
              <a:rPr lang="en-GB"/>
              <a:t>Survey includes questions on current employment habits and perception of employment, as well as motivations / drivers</a:t>
            </a:r>
          </a:p>
          <a:p>
            <a:r>
              <a:rPr lang="en-GB"/>
              <a:t>Free text boxes to gather additional insights </a:t>
            </a:r>
          </a:p>
          <a:p>
            <a:r>
              <a:rPr lang="en-GB"/>
              <a:t>Invitation to participate in qualitative interview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73D472-F910-E948-2CAB-B3C313B3A0DA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62981D-DE04-E88C-F8D6-F338D2E15CA5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61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2D7A-928B-34F8-507E-0DDB2027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Sample Demographics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A521FC-ACDC-7FDF-CDC3-68BB62DCA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976515"/>
              </p:ext>
            </p:extLst>
          </p:nvPr>
        </p:nvGraphicFramePr>
        <p:xfrm>
          <a:off x="1266516" y="1397725"/>
          <a:ext cx="8561067" cy="4770649"/>
        </p:xfrm>
        <a:graphic>
          <a:graphicData uri="http://schemas.openxmlformats.org/drawingml/2006/table">
            <a:tbl>
              <a:tblPr/>
              <a:tblGrid>
                <a:gridCol w="2074348">
                  <a:extLst>
                    <a:ext uri="{9D8B030D-6E8A-4147-A177-3AD203B41FA5}">
                      <a16:colId xmlns:a16="http://schemas.microsoft.com/office/drawing/2014/main" val="3293463547"/>
                    </a:ext>
                  </a:extLst>
                </a:gridCol>
                <a:gridCol w="904803">
                  <a:extLst>
                    <a:ext uri="{9D8B030D-6E8A-4147-A177-3AD203B41FA5}">
                      <a16:colId xmlns:a16="http://schemas.microsoft.com/office/drawing/2014/main" val="3024705899"/>
                    </a:ext>
                  </a:extLst>
                </a:gridCol>
                <a:gridCol w="1506586">
                  <a:extLst>
                    <a:ext uri="{9D8B030D-6E8A-4147-A177-3AD203B41FA5}">
                      <a16:colId xmlns:a16="http://schemas.microsoft.com/office/drawing/2014/main" val="516839673"/>
                    </a:ext>
                  </a:extLst>
                </a:gridCol>
                <a:gridCol w="1212073">
                  <a:extLst>
                    <a:ext uri="{9D8B030D-6E8A-4147-A177-3AD203B41FA5}">
                      <a16:colId xmlns:a16="http://schemas.microsoft.com/office/drawing/2014/main" val="360095710"/>
                    </a:ext>
                  </a:extLst>
                </a:gridCol>
                <a:gridCol w="1507650">
                  <a:extLst>
                    <a:ext uri="{9D8B030D-6E8A-4147-A177-3AD203B41FA5}">
                      <a16:colId xmlns:a16="http://schemas.microsoft.com/office/drawing/2014/main" val="296009334"/>
                    </a:ext>
                  </a:extLst>
                </a:gridCol>
                <a:gridCol w="1355607">
                  <a:extLst>
                    <a:ext uri="{9D8B030D-6E8A-4147-A177-3AD203B41FA5}">
                      <a16:colId xmlns:a16="http://schemas.microsoft.com/office/drawing/2014/main" val="45652173"/>
                    </a:ext>
                  </a:extLst>
                </a:gridCol>
              </a:tblGrid>
              <a:tr h="36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Std. Dev.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Min.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Max.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915443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0.609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427953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Non-White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806705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Disability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261398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Mature Student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91056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Commuter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481152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POLAR Quintiles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1.334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585235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Attendance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73.268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18.359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270031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0 grade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64.514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14.247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526045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1 grade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63.320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9.816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338679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2 grade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63.282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9.282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881448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3 grade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67.574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5.361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891432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4 grade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69.370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85679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F70D8B8-DD92-6869-155D-2E78ED8C32DA}"/>
              </a:ext>
            </a:extLst>
          </p:cNvPr>
          <p:cNvSpPr/>
          <p:nvPr/>
        </p:nvSpPr>
        <p:spPr>
          <a:xfrm>
            <a:off x="0" y="0"/>
            <a:ext cx="12192000" cy="5461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BA746-62E2-E41C-DC4F-3F72A3936181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42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1407</Words>
  <Application>Microsoft Office PowerPoint</Application>
  <PresentationFormat>Widescreen</PresentationFormat>
  <Paragraphs>515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Working while studying:  an exploration of the drivers leading students to seek employment over the course of their degree</vt:lpstr>
      <vt:lpstr>Outline</vt:lpstr>
      <vt:lpstr>Aims &amp; Research Questions</vt:lpstr>
      <vt:lpstr>Motivation</vt:lpstr>
      <vt:lpstr>Existing Literature </vt:lpstr>
      <vt:lpstr>Framework</vt:lpstr>
      <vt:lpstr>How many students work?</vt:lpstr>
      <vt:lpstr>Our study</vt:lpstr>
      <vt:lpstr>Sample Demographics</vt:lpstr>
      <vt:lpstr>Sample Faculties &amp; Schools</vt:lpstr>
      <vt:lpstr>Statistics on Working</vt:lpstr>
      <vt:lpstr>Statistics on Main Driver to Work</vt:lpstr>
      <vt:lpstr>Trade-off between work and study?</vt:lpstr>
      <vt:lpstr>Reported Wellbeing of Sample</vt:lpstr>
      <vt:lpstr>SEM  (Fin. WB → Mental H. → Working → Attendance → Grade)</vt:lpstr>
      <vt:lpstr>What student workers are saying…</vt:lpstr>
      <vt:lpstr>Some quotes…</vt:lpstr>
      <vt:lpstr>Framework</vt:lpstr>
      <vt:lpstr>Next steps</vt:lpstr>
      <vt:lpstr>Thank you for your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while studying:  an exploration of the drivers leading students to seek employment over the course of their degree</dc:title>
  <dc:creator>Laura Harvey (ECO - Staff)</dc:creator>
  <cp:lastModifiedBy>Ritchie Woodard (ECO - Staff)</cp:lastModifiedBy>
  <cp:revision>2</cp:revision>
  <dcterms:created xsi:type="dcterms:W3CDTF">2023-08-14T11:10:16Z</dcterms:created>
  <dcterms:modified xsi:type="dcterms:W3CDTF">2023-09-26T10:39:24Z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-883537764</vt:i4>
  </property>
  <property fmtid="{D5CDD505-2E9C-101B-9397-08002B2CF9AE}" pid="3" name="_NewReviewCycle">
    <vt:lpwstr/>
  </property>
  <property fmtid="{D5CDD505-2E9C-101B-9397-08002B2CF9AE}" pid="4" name="_EmailSubject">
    <vt:lpwstr>Slides from DEE</vt:lpwstr>
  </property>
  <property fmtid="{D5CDD505-2E9C-101B-9397-08002B2CF9AE}" pid="5" name="_AuthorEmail">
    <vt:lpwstr>R.Woodard@uea.ac.uk</vt:lpwstr>
  </property>
  <property fmtid="{D5CDD505-2E9C-101B-9397-08002B2CF9AE}" pid="6" name="_AuthorEmailDisplayName">
    <vt:lpwstr>Ritchie Woodard (ECO - Staff)</vt:lpwstr>
  </property>
</Properties>
</file>