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70" r:id="rId9"/>
    <p:sldId id="262" r:id="rId10"/>
    <p:sldId id="277" r:id="rId11"/>
    <p:sldId id="276" r:id="rId12"/>
    <p:sldId id="275" r:id="rId13"/>
    <p:sldId id="278" r:id="rId14"/>
    <p:sldId id="273" r:id="rId15"/>
    <p:sldId id="266" r:id="rId16"/>
    <p:sldId id="267" r:id="rId17"/>
    <p:sldId id="279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1134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6B359-2CE7-446A-9C62-56204178BA33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BE43C-1CEC-49F5-9362-5C48E78F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3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71BB-6066-4466-A5B9-C6EF0C54C1F8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7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9D5-EB3E-4417-82CB-10B72208BD88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6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4DE0A7E-C0CC-4DEA-AF9B-709F066D67F8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92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BAC7-1AA8-49E0-A0B5-B81D54B61943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135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C7A0FB-0B3C-4161-A094-E386CF19E749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14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44C7-862D-44F5-881B-631726D66F61}" type="datetime1">
              <a:rPr lang="en-GB" smtClean="0"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8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8544-6A4F-4174-B0CD-E82288B1E5CB}" type="datetime1">
              <a:rPr lang="en-GB" smtClean="0"/>
              <a:t>13/09/2019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63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34D1-49A2-46D7-891A-D2CF381A9D58}" type="datetime1">
              <a:rPr lang="en-GB" smtClean="0"/>
              <a:t>13/09/2019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17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EDFC-8B88-4DF2-BC4D-012E87565FA4}" type="datetime1">
              <a:rPr lang="en-GB" smtClean="0"/>
              <a:t>13/09/2019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6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853F-FF41-4AF6-899E-D91CE8212326}" type="datetime1">
              <a:rPr lang="en-GB" smtClean="0"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5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EA54-B54C-4704-BB08-6B507E15B775}" type="datetime1">
              <a:rPr lang="en-GB" smtClean="0"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9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0684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0619" y="274592"/>
            <a:ext cx="9784080" cy="871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8" y="1352667"/>
            <a:ext cx="10684281" cy="4865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0C43405-1E1D-4A2F-A9DC-CB1249734B81}" type="datetime1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BFC6161-18C5-4024-87EA-B4AAEAE9A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67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astrichtuniversity.nl/education/why-um/problem-based-learn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Problem-based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Opportunities for Economics education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007100"/>
            <a:ext cx="558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DEE 2019, Tim Burnett (t.burnett@Warwick.ac.uk)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7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/>
        </p:nvSpPr>
        <p:spPr>
          <a:xfrm>
            <a:off x="3822700" y="2692400"/>
            <a:ext cx="482600" cy="3175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5486400" y="2692400"/>
            <a:ext cx="482600" cy="3175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7150100" y="2692400"/>
            <a:ext cx="482600" cy="3175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8813800" y="2692400"/>
            <a:ext cx="482600" cy="3175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2159000" y="2692400"/>
            <a:ext cx="482600" cy="3175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PBL process: Process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7900" y="2222500"/>
            <a:ext cx="13081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Stimulus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641600" y="2222500"/>
            <a:ext cx="13081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305300" y="2222500"/>
            <a:ext cx="13081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Allocation of research within group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969000" y="2222500"/>
            <a:ext cx="13081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Self-directed research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32700" y="2222500"/>
            <a:ext cx="13081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Synthesis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296400" y="2222500"/>
            <a:ext cx="13081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Debrief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PBL process: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Active learning which requires continuous student engagement</a:t>
            </a:r>
          </a:p>
          <a:p>
            <a:endParaRPr lang="en-GB" dirty="0"/>
          </a:p>
          <a:p>
            <a:r>
              <a:rPr lang="en-GB" dirty="0" smtClean="0"/>
              <a:t>Develops comprehension and understanding, not just knowledge</a:t>
            </a:r>
          </a:p>
          <a:p>
            <a:endParaRPr lang="en-GB" dirty="0"/>
          </a:p>
          <a:p>
            <a:r>
              <a:rPr lang="en-GB" dirty="0" smtClean="0"/>
              <a:t>Genuinely trains students to understand how to approach </a:t>
            </a:r>
          </a:p>
          <a:p>
            <a:endParaRPr lang="en-GB" dirty="0"/>
          </a:p>
          <a:p>
            <a:r>
              <a:rPr lang="en-GB" dirty="0" smtClean="0"/>
              <a:t>Develops team-working, communication, public speaking, </a:t>
            </a:r>
          </a:p>
          <a:p>
            <a:endParaRPr lang="en-GB" dirty="0"/>
          </a:p>
          <a:p>
            <a:r>
              <a:rPr lang="en-GB" dirty="0" smtClean="0"/>
              <a:t>Constructively aligns with higher-level Intended Learning Outcomes and programme-level graduate and employment skills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9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PBL process: The role of the tutor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PBL tutors need to evolve in their role from ‘sage on the stage’ (didactic, provider of information) toward ‘guide on the side’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Encourage students but don’t instruct – the key is that students search for the answer without interference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Ask critical questions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Debriefing is important but it’s important not to get into “if you’d done it this way” – instead ask students to reflect on their outcomes and maybe ‘prod’ them into specific approaches they might have employed (“did you consider this approach?”) and encourage discussion – students learn from each other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Don’t feel guilty about not explaining in minute detail things to students – help students understand that this approach is for their own benefit (either through intrinsic motivation to be a good academic, or instrumentally it’ll help them get a job)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PBL process: Common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We need to be sure that students learn X, Y, and Z:</a:t>
            </a:r>
          </a:p>
          <a:p>
            <a:pPr marL="0" indent="0">
              <a:buNone/>
            </a:pPr>
            <a:r>
              <a:rPr lang="en-GB" dirty="0" smtClean="0"/>
              <a:t>Anxiety about content absorption is common; but remember that just because you tell a student something, doesn’t mean they’re going to remember it</a:t>
            </a:r>
          </a:p>
          <a:p>
            <a:pPr marL="0" indent="0">
              <a:buNone/>
            </a:pPr>
            <a:r>
              <a:rPr lang="en-GB" dirty="0" smtClean="0"/>
              <a:t>You are equipping students with skills to find answers, not be told – students are smarter than we think, but we frequently fail to challenge them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Lazy group members/lack of participation: </a:t>
            </a:r>
          </a:p>
          <a:p>
            <a:pPr marL="0" indent="0">
              <a:buNone/>
            </a:pPr>
            <a:r>
              <a:rPr lang="en-GB" dirty="0" smtClean="0"/>
              <a:t>It’s important to learn (as a tutor) how to encourage students to participate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Student expectations:</a:t>
            </a:r>
          </a:p>
          <a:p>
            <a:pPr marL="0" indent="0">
              <a:buNone/>
            </a:pPr>
            <a:r>
              <a:rPr lang="en-GB" dirty="0" smtClean="0"/>
              <a:t>It may be necessary to help students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8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PBL process: Structuring and scaffolding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You have some specific content you want students to learn about and can’t trust students to research that content on their own?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Designate one member of each group as a moderator who will ask their group specific questions, which will guide their thinking</a:t>
            </a:r>
          </a:p>
          <a:p>
            <a:endParaRPr lang="en-GB" dirty="0"/>
          </a:p>
          <a:p>
            <a:r>
              <a:rPr lang="en-GB" dirty="0" smtClean="0"/>
              <a:t>Set specific reading that you want the students to explore for answers</a:t>
            </a:r>
          </a:p>
          <a:p>
            <a:endParaRPr lang="en-GB" dirty="0"/>
          </a:p>
          <a:p>
            <a:r>
              <a:rPr lang="en-GB" dirty="0" smtClean="0"/>
              <a:t>Create frameworks for how you would like students to present their findings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there never any taught classes?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Not entirely…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might be skills-based classes which equip students with some competencies:</a:t>
            </a:r>
          </a:p>
          <a:p>
            <a:r>
              <a:rPr lang="en-GB" dirty="0" smtClean="0"/>
              <a:t>Stats/econometrics</a:t>
            </a:r>
          </a:p>
          <a:p>
            <a:r>
              <a:rPr lang="en-GB" dirty="0" smtClean="0"/>
              <a:t>Mathematical methods</a:t>
            </a:r>
          </a:p>
          <a:p>
            <a:r>
              <a:rPr lang="en-GB" dirty="0" smtClean="0"/>
              <a:t>Computer lab sessions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might require coordination between modules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It’s rare to see these types of subjects taught via PBL (but watch this space…)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Quick and easy: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tutorials, don’t ask students to reproduce variations on models you’ve covered in lectures (you’re teaching them how to solve models, not economics, and you’ve already told them this once – give them some practice questions to do in their own time if you feel guilty)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Instead consider asking students to explain a specific stimulus and maybe debrief at 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5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More involved: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Consider tutorials as the primary teaching environment, not a place to practice what students have been told in lectures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Consider entire module overhaul – perhaps begin with an elective where students are more specifically interested in the topic (modules around issues like Applied Micro, Regulation and Competition where students have a pre-existing toolkit may be good candidates)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inspiration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https://www.maastrichtuniversity.nl/education/why-um/problem-based-learning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2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25625"/>
            <a:ext cx="89535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 smtClean="0"/>
              <a:t>“It is helpful to remember that what the student does is actually more important in determining what is learned that what the teacher does.”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smtClean="0"/>
              <a:t>- </a:t>
            </a:r>
            <a:r>
              <a:rPr lang="en-GB" dirty="0" err="1" smtClean="0"/>
              <a:t>Shuell</a:t>
            </a:r>
            <a:r>
              <a:rPr lang="en-GB" dirty="0" smtClean="0"/>
              <a:t> (1986), p.429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5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problem with existing teaching methods</a:t>
            </a:r>
          </a:p>
          <a:p>
            <a:endParaRPr lang="en-GB" dirty="0"/>
          </a:p>
          <a:p>
            <a:r>
              <a:rPr lang="en-GB" dirty="0" smtClean="0"/>
              <a:t>What do we want from students?</a:t>
            </a:r>
          </a:p>
          <a:p>
            <a:endParaRPr lang="en-GB" dirty="0"/>
          </a:p>
          <a:p>
            <a:r>
              <a:rPr lang="en-GB" dirty="0" smtClean="0"/>
              <a:t>Constructive alignment and how PBL can help?</a:t>
            </a:r>
          </a:p>
          <a:p>
            <a:endParaRPr lang="en-GB" dirty="0"/>
          </a:p>
          <a:p>
            <a:r>
              <a:rPr lang="en-GB" dirty="0" smtClean="0"/>
              <a:t>The PBL process</a:t>
            </a:r>
          </a:p>
          <a:p>
            <a:endParaRPr lang="en-GB" dirty="0"/>
          </a:p>
          <a:p>
            <a:r>
              <a:rPr lang="en-GB" dirty="0" smtClean="0"/>
              <a:t>Structuring, scaffolding</a:t>
            </a:r>
          </a:p>
          <a:p>
            <a:endParaRPr lang="en-GB" dirty="0"/>
          </a:p>
          <a:p>
            <a:r>
              <a:rPr lang="en-GB" dirty="0" smtClean="0"/>
              <a:t>Some examples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468559" y="2975668"/>
            <a:ext cx="1312915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7410523" y="2975668"/>
            <a:ext cx="1312915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familiar?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77" y="2244824"/>
            <a:ext cx="2629046" cy="1752698"/>
          </a:xfrm>
        </p:spPr>
      </p:pic>
      <p:pic>
        <p:nvPicPr>
          <p:cNvPr id="1026" name="Picture 2" descr="Image result for lectur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2" t="1" r="8452" b="-1"/>
          <a:stretch/>
        </p:blipFill>
        <p:spPr bwMode="auto">
          <a:xfrm>
            <a:off x="838200" y="2244824"/>
            <a:ext cx="2630360" cy="175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xa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8"/>
          <a:stretch/>
        </p:blipFill>
        <p:spPr bwMode="auto">
          <a:xfrm>
            <a:off x="8723438" y="2230238"/>
            <a:ext cx="2630362" cy="177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1200" y="4889500"/>
            <a:ext cx="10807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In what way does this look like the world of employment, or higher level study in Economics?</a:t>
            </a:r>
          </a:p>
          <a:p>
            <a:endParaRPr lang="en-GB" sz="2200" dirty="0"/>
          </a:p>
          <a:p>
            <a:r>
              <a:rPr lang="en-GB" sz="2200" dirty="0" smtClean="0"/>
              <a:t>What is this training students to do?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issue with ‘conventional’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lecturer-centred learning approach</a:t>
            </a:r>
          </a:p>
          <a:p>
            <a:endParaRPr lang="en-GB" dirty="0"/>
          </a:p>
          <a:p>
            <a:r>
              <a:rPr lang="en-GB" dirty="0" smtClean="0"/>
              <a:t>Lecturer is the ‘sage on the stage’</a:t>
            </a:r>
          </a:p>
          <a:p>
            <a:endParaRPr lang="en-GB" dirty="0"/>
          </a:p>
          <a:p>
            <a:r>
              <a:rPr lang="en-GB" dirty="0" smtClean="0"/>
              <a:t>Tests ability of students to memorise what they are being told</a:t>
            </a:r>
          </a:p>
          <a:p>
            <a:endParaRPr lang="en-GB" dirty="0" smtClean="0"/>
          </a:p>
          <a:p>
            <a:r>
              <a:rPr lang="en-GB" dirty="0" smtClean="0"/>
              <a:t>Content-heavy learning outcomes, assessed using conventional assessment techniques (essays, exams)</a:t>
            </a:r>
          </a:p>
          <a:p>
            <a:endParaRPr lang="en-GB" dirty="0"/>
          </a:p>
          <a:p>
            <a:r>
              <a:rPr lang="en-GB" dirty="0" smtClean="0"/>
              <a:t>Students learn by what they do…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1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‘Tinkerbell’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29100"/>
            <a:ext cx="7366000" cy="194786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“If we teach students to solve enough specific examples then they’ll magically be able to apply this to solve new abstract examples”</a:t>
            </a:r>
            <a:endParaRPr lang="en-GB" dirty="0"/>
          </a:p>
        </p:txBody>
      </p:sp>
      <p:pic>
        <p:nvPicPr>
          <p:cNvPr id="2050" name="Picture 2" descr="This png image - Tinkerbell PNG Clipart Picture, is available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246062"/>
            <a:ext cx="5715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0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eforum-assets-production.s3-eu-west-1.amazonaws.com/editor/bD4ikTLC2_fTr1843WCwYsZFbkCs-VwJBAQu2COD1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1396697"/>
            <a:ext cx="5617906" cy="513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want from students?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22599"/>
            <a:ext cx="4318000" cy="31543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 students learn by doing, in what way does the way that we teach encourage these type of skills?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PBL process: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Specifically aims to overcome the issues of large lectures</a:t>
            </a:r>
          </a:p>
          <a:p>
            <a:endParaRPr lang="en-GB" dirty="0"/>
          </a:p>
          <a:p>
            <a:r>
              <a:rPr lang="en-GB" dirty="0" smtClean="0"/>
              <a:t>Pioneered in teaching medicine…</a:t>
            </a:r>
          </a:p>
          <a:p>
            <a:endParaRPr lang="en-GB" dirty="0"/>
          </a:p>
          <a:p>
            <a:r>
              <a:rPr lang="en-GB" dirty="0" smtClean="0"/>
              <a:t>PBL learning primarily takes place in small-class setting</a:t>
            </a:r>
          </a:p>
          <a:p>
            <a:endParaRPr lang="en-GB" dirty="0" smtClean="0"/>
          </a:p>
          <a:p>
            <a:r>
              <a:rPr lang="en-GB" dirty="0" smtClean="0"/>
              <a:t>Emphasises self-directed research on the part of students</a:t>
            </a:r>
          </a:p>
          <a:p>
            <a:endParaRPr lang="en-GB" dirty="0"/>
          </a:p>
          <a:p>
            <a:r>
              <a:rPr lang="en-GB" dirty="0" smtClean="0"/>
              <a:t>Intrinsically constructivist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PBL process: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Students in groups are issued with a ‘stimulus’?</a:t>
            </a:r>
          </a:p>
          <a:p>
            <a:r>
              <a:rPr lang="en-GB" dirty="0" smtClean="0"/>
              <a:t>Stimuli can be scenarios, case studies, news stories which feature a ‘problem’ (problems are often not really problems in the traditional sense, more they are things we don’t understand fully)</a:t>
            </a:r>
          </a:p>
          <a:p>
            <a:r>
              <a:rPr lang="en-GB" dirty="0" smtClean="0"/>
              <a:t>Ultimately the ‘problem’ can be broken down into some sub-issues which you want students to investigate</a:t>
            </a:r>
          </a:p>
          <a:p>
            <a:r>
              <a:rPr lang="en-GB" dirty="0" smtClean="0"/>
              <a:t>Problems should be relatively complex so as to require students to undertake research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groups students should identify the issues they need to address in order to understand the ‘problem’ (very abstract at this stage, I know)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 a group they divide research responsibilities and conduct self-directed study in order to answer the research task they were set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group reconvenes and synthesises the individual research findings of the different members in order to understand the problem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6161-18C5-4024-87EA-B4AAEAE9A13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6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1062</TotalTime>
  <Words>1019</Words>
  <Application>Microsoft Office PowerPoint</Application>
  <PresentationFormat>Widescreen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Banded</vt:lpstr>
      <vt:lpstr>Problem-based Learning</vt:lpstr>
      <vt:lpstr>PowerPoint Presentation</vt:lpstr>
      <vt:lpstr>Outline</vt:lpstr>
      <vt:lpstr>Look familiar?</vt:lpstr>
      <vt:lpstr>The issue with ‘conventional’ learning</vt:lpstr>
      <vt:lpstr>The ‘Tinkerbell’ effect</vt:lpstr>
      <vt:lpstr>What do we want from students?</vt:lpstr>
      <vt:lpstr>The PBL process: Overview</vt:lpstr>
      <vt:lpstr>The PBL process: Process</vt:lpstr>
      <vt:lpstr>The PBL process: Process</vt:lpstr>
      <vt:lpstr>The PBL process: Benefits</vt:lpstr>
      <vt:lpstr>The PBL process: The role of the tutor</vt:lpstr>
      <vt:lpstr>The PBL process: Common issues</vt:lpstr>
      <vt:lpstr>The PBL process: Structuring and scaffolding</vt:lpstr>
      <vt:lpstr>Are there never any taught classes?</vt:lpstr>
      <vt:lpstr>Getting started </vt:lpstr>
      <vt:lpstr>Getting started </vt:lpstr>
      <vt:lpstr>Some inspiration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Problem-based Learning</dc:title>
  <dc:creator>Burnett, Tim</dc:creator>
  <cp:lastModifiedBy>Burnett, Tim</cp:lastModifiedBy>
  <cp:revision>19</cp:revision>
  <dcterms:created xsi:type="dcterms:W3CDTF">2019-09-12T19:14:21Z</dcterms:created>
  <dcterms:modified xsi:type="dcterms:W3CDTF">2019-09-13T12:56:45Z</dcterms:modified>
</cp:coreProperties>
</file>