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5" r:id="rId3"/>
    <p:sldId id="289" r:id="rId4"/>
    <p:sldId id="287" r:id="rId5"/>
    <p:sldId id="261" r:id="rId6"/>
    <p:sldId id="296" r:id="rId7"/>
    <p:sldId id="304" r:id="rId8"/>
    <p:sldId id="298" r:id="rId9"/>
    <p:sldId id="299" r:id="rId10"/>
    <p:sldId id="290" r:id="rId11"/>
    <p:sldId id="295" r:id="rId12"/>
    <p:sldId id="305" r:id="rId13"/>
    <p:sldId id="306" r:id="rId14"/>
    <p:sldId id="293" r:id="rId15"/>
    <p:sldId id="294" r:id="rId16"/>
    <p:sldId id="301" r:id="rId17"/>
    <p:sldId id="302" r:id="rId18"/>
    <p:sldId id="300" r:id="rId19"/>
    <p:sldId id="303" r:id="rId20"/>
    <p:sldId id="307" r:id="rId21"/>
    <p:sldId id="308" r:id="rId22"/>
    <p:sldId id="310" r:id="rId23"/>
    <p:sldId id="311" r:id="rId24"/>
    <p:sldId id="312" r:id="rId25"/>
    <p:sldId id="314" r:id="rId26"/>
    <p:sldId id="309" r:id="rId27"/>
    <p:sldId id="315" r:id="rId28"/>
  </p:sldIdLst>
  <p:sldSz cx="9144000" cy="6858000" type="screen4x3"/>
  <p:notesSz cx="6858000" cy="9144000"/>
  <p:custShowLst>
    <p:custShow name="Custom Show 1" id="0">
      <p:sldLst>
        <p:sld r:id="rId6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4660"/>
  </p:normalViewPr>
  <p:slideViewPr>
    <p:cSldViewPr>
      <p:cViewPr varScale="1">
        <p:scale>
          <a:sx n="91" d="100"/>
          <a:sy n="91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102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%20H\Documents\1%20Research\2011\Int%20Stud%20mobility%20Ro\Data\UNESCO\UK%20intern%20stud%20europe%20ro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Lili%20H\Documents\1%20Research\2011\Int%20Stud%20mobility%20Ro\Data\UNESCO\UK%20intern%20stud%20europe%20ro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li%20H\Documents\1%20Research\2011\Int%20Stud%20mobility%20Ro\Data\RO%20UK%20HE%20soc%20science%20bus%20law%20tot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style val="42"/>
  <c:chart>
    <c:title>
      <c:tx>
        <c:rich>
          <a:bodyPr/>
          <a:lstStyle/>
          <a:p>
            <a:pPr>
              <a:defRPr/>
            </a:pPr>
            <a:r>
              <a:rPr lang="en-GB"/>
              <a:t>International Students in the UK, Unesco data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European students in UK</c:v>
          </c:tx>
          <c:cat>
            <c:numRef>
              <c:f>'UK intern stud europe ro'!$K$2:$V$2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'UK intern stud europe ro'!$K$3:$V$3</c:f>
              <c:numCache>
                <c:formatCode>General</c:formatCode>
                <c:ptCount val="12"/>
                <c:pt idx="0">
                  <c:v>104411</c:v>
                </c:pt>
                <c:pt idx="1">
                  <c:v>117674</c:v>
                </c:pt>
                <c:pt idx="2">
                  <c:v>112053</c:v>
                </c:pt>
                <c:pt idx="3">
                  <c:v>109454</c:v>
                </c:pt>
                <c:pt idx="4">
                  <c:v>103085</c:v>
                </c:pt>
                <c:pt idx="5">
                  <c:v>102812</c:v>
                </c:pt>
                <c:pt idx="6">
                  <c:v>102920</c:v>
                </c:pt>
                <c:pt idx="7">
                  <c:v>104522</c:v>
                </c:pt>
                <c:pt idx="8">
                  <c:v>109287</c:v>
                </c:pt>
                <c:pt idx="9">
                  <c:v>114702</c:v>
                </c:pt>
                <c:pt idx="10">
                  <c:v>111909</c:v>
                </c:pt>
                <c:pt idx="11">
                  <c:v>117592</c:v>
                </c:pt>
              </c:numCache>
            </c:numRef>
          </c:val>
        </c:ser>
        <c:ser>
          <c:idx val="3"/>
          <c:order val="1"/>
          <c:tx>
            <c:v>International Students in UK</c:v>
          </c:tx>
          <c:cat>
            <c:numRef>
              <c:f>'UK intern stud europe ro'!$K$2:$V$2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'UK intern stud europe ro'!$K$5:$V$5</c:f>
              <c:numCache>
                <c:formatCode>General</c:formatCode>
                <c:ptCount val="12"/>
                <c:pt idx="0">
                  <c:v>209554</c:v>
                </c:pt>
                <c:pt idx="1">
                  <c:v>232540</c:v>
                </c:pt>
                <c:pt idx="2">
                  <c:v>222936</c:v>
                </c:pt>
                <c:pt idx="3">
                  <c:v>225722</c:v>
                </c:pt>
                <c:pt idx="4">
                  <c:v>227273</c:v>
                </c:pt>
                <c:pt idx="5">
                  <c:v>255233</c:v>
                </c:pt>
                <c:pt idx="6">
                  <c:v>300056</c:v>
                </c:pt>
                <c:pt idx="7">
                  <c:v>318399</c:v>
                </c:pt>
                <c:pt idx="8">
                  <c:v>330078</c:v>
                </c:pt>
                <c:pt idx="9">
                  <c:v>351470</c:v>
                </c:pt>
                <c:pt idx="10">
                  <c:v>341791</c:v>
                </c:pt>
                <c:pt idx="11">
                  <c:v>368968</c:v>
                </c:pt>
              </c:numCache>
            </c:numRef>
          </c:val>
        </c:ser>
        <c:gapWidth val="75"/>
        <c:overlap val="-25"/>
        <c:axId val="99261440"/>
        <c:axId val="99631872"/>
      </c:barChart>
      <c:catAx>
        <c:axId val="99261440"/>
        <c:scaling>
          <c:orientation val="minMax"/>
        </c:scaling>
        <c:axPos val="b"/>
        <c:numFmt formatCode="General" sourceLinked="1"/>
        <c:majorTickMark val="none"/>
        <c:tickLblPos val="nextTo"/>
        <c:crossAx val="99631872"/>
        <c:crosses val="autoZero"/>
        <c:auto val="1"/>
        <c:lblAlgn val="ctr"/>
        <c:lblOffset val="100"/>
      </c:catAx>
      <c:valAx>
        <c:axId val="99631872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crossAx val="992614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7827858428953376E-2"/>
          <c:y val="0.83652463867616611"/>
          <c:w val="0.86836770202759861"/>
          <c:h val="0.13262340827934865"/>
        </c:manualLayout>
      </c:layout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8"/>
  <c:chart>
    <c:title>
      <c:tx>
        <c:rich>
          <a:bodyPr/>
          <a:lstStyle/>
          <a:p>
            <a:pPr>
              <a:defRPr/>
            </a:pPr>
            <a:r>
              <a:rPr lang="en-GB" dirty="0"/>
              <a:t>Romanian</a:t>
            </a:r>
            <a:r>
              <a:rPr lang="en-GB" baseline="0" dirty="0"/>
              <a:t> Students in the UK, </a:t>
            </a:r>
            <a:r>
              <a:rPr lang="en-GB" b="0" baseline="0" dirty="0" err="1"/>
              <a:t>Unesco</a:t>
            </a:r>
            <a:r>
              <a:rPr lang="en-GB" b="0" baseline="0" dirty="0"/>
              <a:t> data</a:t>
            </a:r>
            <a:endParaRPr lang="en-GB" b="0" dirty="0"/>
          </a:p>
        </c:rich>
      </c:tx>
      <c:layout/>
    </c:title>
    <c:plotArea>
      <c:layout/>
      <c:barChart>
        <c:barDir val="col"/>
        <c:grouping val="clustered"/>
        <c:ser>
          <c:idx val="1"/>
          <c:order val="0"/>
          <c:cat>
            <c:numRef>
              <c:f>'UK intern stud europe ro'!$K$2:$V$2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Ref>
              <c:f>'UK intern stud europe ro'!$K$4:$V$4</c:f>
              <c:numCache>
                <c:formatCode>General</c:formatCode>
                <c:ptCount val="12"/>
                <c:pt idx="0">
                  <c:v>320</c:v>
                </c:pt>
                <c:pt idx="1">
                  <c:v>375</c:v>
                </c:pt>
                <c:pt idx="2">
                  <c:v>407</c:v>
                </c:pt>
                <c:pt idx="3">
                  <c:v>457</c:v>
                </c:pt>
                <c:pt idx="4">
                  <c:v>420</c:v>
                </c:pt>
                <c:pt idx="5">
                  <c:v>447</c:v>
                </c:pt>
                <c:pt idx="6">
                  <c:v>615</c:v>
                </c:pt>
                <c:pt idx="7">
                  <c:v>581</c:v>
                </c:pt>
                <c:pt idx="8">
                  <c:v>634</c:v>
                </c:pt>
                <c:pt idx="9">
                  <c:v>739</c:v>
                </c:pt>
                <c:pt idx="10">
                  <c:v>1179</c:v>
                </c:pt>
                <c:pt idx="11">
                  <c:v>2160</c:v>
                </c:pt>
              </c:numCache>
            </c:numRef>
          </c:val>
        </c:ser>
        <c:ser>
          <c:idx val="0"/>
          <c:order val="1"/>
          <c:tx>
            <c:strRef>
              <c:f>'UK intern stud europe ro'!$A$4</c:f>
              <c:strCache>
                <c:ptCount val="1"/>
                <c:pt idx="0">
                  <c:v>Students from Romania</c:v>
                </c:pt>
              </c:strCache>
            </c:strRef>
          </c:tx>
          <c:cat>
            <c:numRef>
              <c:f>'UK intern stud europe ro'!$K$2:$V$2</c:f>
              <c:numCache>
                <c:formatCode>General</c:formatCode>
                <c:ptCount val="12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</c:numCache>
            </c:num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gapWidth val="75"/>
        <c:overlap val="-25"/>
        <c:axId val="99687424"/>
        <c:axId val="99709696"/>
      </c:barChart>
      <c:catAx>
        <c:axId val="99687424"/>
        <c:scaling>
          <c:orientation val="minMax"/>
        </c:scaling>
        <c:axPos val="b"/>
        <c:numFmt formatCode="General" sourceLinked="1"/>
        <c:majorTickMark val="none"/>
        <c:tickLblPos val="nextTo"/>
        <c:crossAx val="99709696"/>
        <c:crosses val="autoZero"/>
        <c:auto val="1"/>
        <c:lblAlgn val="ctr"/>
        <c:lblOffset val="100"/>
      </c:catAx>
      <c:valAx>
        <c:axId val="99709696"/>
        <c:scaling>
          <c:orientation val="minMax"/>
        </c:scaling>
        <c:axPos val="l"/>
        <c:majorGridlines/>
        <c:numFmt formatCode="General" sourceLinked="1"/>
        <c:majorTickMark val="none"/>
        <c:tickLblPos val="nextTo"/>
        <c:spPr>
          <a:ln w="9525">
            <a:noFill/>
          </a:ln>
        </c:spPr>
        <c:crossAx val="99687424"/>
        <c:crosses val="autoZero"/>
        <c:crossBetween val="between"/>
      </c:valAx>
    </c:plotArea>
    <c:plotVisOnly val="1"/>
    <c:dispBlanksAs val="gap"/>
  </c:chart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style val="42"/>
  <c:chart>
    <c:title>
      <c:tx>
        <c:rich>
          <a:bodyPr/>
          <a:lstStyle/>
          <a:p>
            <a:pPr>
              <a:defRPr/>
            </a:pPr>
            <a:r>
              <a:rPr lang="en-GB"/>
              <a:t>Number of students in Social Science*, Business and Law, Eurostat data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Data!$A$10</c:f>
              <c:strCache>
                <c:ptCount val="1"/>
                <c:pt idx="0">
                  <c:v>Romania</c:v>
                </c:pt>
              </c:strCache>
            </c:strRef>
          </c:tx>
          <c:marker>
            <c:symbol val="none"/>
          </c:marker>
          <c:cat>
            <c:strRef>
              <c:f>Data!$B$9:$K$9</c:f>
              <c:strCache>
                <c:ptCount val="10"/>
                <c:pt idx="0">
                  <c:v>2009</c:v>
                </c:pt>
                <c:pt idx="1">
                  <c:v>2008</c:v>
                </c:pt>
                <c:pt idx="2">
                  <c:v>2007</c:v>
                </c:pt>
                <c:pt idx="3">
                  <c:v>2006</c:v>
                </c:pt>
                <c:pt idx="4">
                  <c:v>2005</c:v>
                </c:pt>
                <c:pt idx="5">
                  <c:v>2004</c:v>
                </c:pt>
                <c:pt idx="6">
                  <c:v>2003</c:v>
                </c:pt>
                <c:pt idx="7">
                  <c:v>2002</c:v>
                </c:pt>
                <c:pt idx="8">
                  <c:v>2001</c:v>
                </c:pt>
                <c:pt idx="9">
                  <c:v>2000</c:v>
                </c:pt>
              </c:strCache>
            </c:strRef>
          </c:cat>
          <c:val>
            <c:numRef>
              <c:f>Data!$B$10:$K$10</c:f>
              <c:numCache>
                <c:formatCode>#0</c:formatCode>
                <c:ptCount val="10"/>
                <c:pt idx="0">
                  <c:v>628795</c:v>
                </c:pt>
                <c:pt idx="1">
                  <c:v>592110</c:v>
                </c:pt>
                <c:pt idx="2">
                  <c:v>473551</c:v>
                </c:pt>
                <c:pt idx="3">
                  <c:v>417599</c:v>
                </c:pt>
                <c:pt idx="4">
                  <c:v>347858</c:v>
                </c:pt>
                <c:pt idx="5">
                  <c:v>304836</c:v>
                </c:pt>
                <c:pt idx="6">
                  <c:v>279357</c:v>
                </c:pt>
                <c:pt idx="7">
                  <c:v>254453</c:v>
                </c:pt>
                <c:pt idx="8">
                  <c:v>230509</c:v>
                </c:pt>
                <c:pt idx="9">
                  <c:v>189723</c:v>
                </c:pt>
              </c:numCache>
            </c:numRef>
          </c:val>
        </c:ser>
        <c:ser>
          <c:idx val="1"/>
          <c:order val="1"/>
          <c:tx>
            <c:strRef>
              <c:f>Data!$A$11</c:f>
              <c:strCache>
                <c:ptCount val="1"/>
                <c:pt idx="0">
                  <c:v>United Kingdom</c:v>
                </c:pt>
              </c:strCache>
            </c:strRef>
          </c:tx>
          <c:marker>
            <c:symbol val="none"/>
          </c:marker>
          <c:cat>
            <c:strRef>
              <c:f>Data!$B$9:$K$9</c:f>
              <c:strCache>
                <c:ptCount val="10"/>
                <c:pt idx="0">
                  <c:v>2009</c:v>
                </c:pt>
                <c:pt idx="1">
                  <c:v>2008</c:v>
                </c:pt>
                <c:pt idx="2">
                  <c:v>2007</c:v>
                </c:pt>
                <c:pt idx="3">
                  <c:v>2006</c:v>
                </c:pt>
                <c:pt idx="4">
                  <c:v>2005</c:v>
                </c:pt>
                <c:pt idx="5">
                  <c:v>2004</c:v>
                </c:pt>
                <c:pt idx="6">
                  <c:v>2003</c:v>
                </c:pt>
                <c:pt idx="7">
                  <c:v>2002</c:v>
                </c:pt>
                <c:pt idx="8">
                  <c:v>2001</c:v>
                </c:pt>
                <c:pt idx="9">
                  <c:v>2000</c:v>
                </c:pt>
              </c:strCache>
            </c:strRef>
          </c:cat>
          <c:val>
            <c:numRef>
              <c:f>Data!$B$11:$K$11</c:f>
              <c:numCache>
                <c:formatCode>#0</c:formatCode>
                <c:ptCount val="10"/>
                <c:pt idx="0">
                  <c:v>649814</c:v>
                </c:pt>
                <c:pt idx="1">
                  <c:v>618416</c:v>
                </c:pt>
                <c:pt idx="2">
                  <c:v>636340</c:v>
                </c:pt>
                <c:pt idx="3">
                  <c:v>630423</c:v>
                </c:pt>
                <c:pt idx="4">
                  <c:v>614349</c:v>
                </c:pt>
                <c:pt idx="5">
                  <c:v>608425</c:v>
                </c:pt>
                <c:pt idx="6">
                  <c:v>575150</c:v>
                </c:pt>
                <c:pt idx="7">
                  <c:v>528511</c:v>
                </c:pt>
                <c:pt idx="8">
                  <c:v>498875</c:v>
                </c:pt>
                <c:pt idx="9">
                  <c:v>475195</c:v>
                </c:pt>
              </c:numCache>
            </c:numRef>
          </c:val>
        </c:ser>
        <c:marker val="1"/>
        <c:axId val="99803136"/>
        <c:axId val="99804672"/>
      </c:lineChart>
      <c:catAx>
        <c:axId val="99803136"/>
        <c:scaling>
          <c:orientation val="maxMin"/>
        </c:scaling>
        <c:axPos val="b"/>
        <c:majorTickMark val="none"/>
        <c:tickLblPos val="nextTo"/>
        <c:crossAx val="99804672"/>
        <c:crosses val="autoZero"/>
        <c:auto val="1"/>
        <c:lblAlgn val="ctr"/>
        <c:lblOffset val="100"/>
      </c:catAx>
      <c:valAx>
        <c:axId val="99804672"/>
        <c:scaling>
          <c:orientation val="minMax"/>
        </c:scaling>
        <c:axPos val="r"/>
        <c:majorGridlines/>
        <c:numFmt formatCode="#0" sourceLinked="1"/>
        <c:majorTickMark val="none"/>
        <c:tickLblPos val="nextTo"/>
        <c:crossAx val="99803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1666666666665"/>
          <c:y val="0.32886710051918272"/>
          <c:w val="0.14305555555555555"/>
          <c:h val="0.29254288922443517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</c:chart>
  <c:txPr>
    <a:bodyPr/>
    <a:lstStyle/>
    <a:p>
      <a:pPr>
        <a:defRPr sz="1000"/>
      </a:pPr>
      <a:endParaRPr lang="en-U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0.6699</cdr:x>
      <cdr:y>0.27027</cdr:y>
    </cdr:from>
    <cdr:to>
      <cdr:x>0.8835</cdr:x>
      <cdr:y>0.41892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68552" y="1440160"/>
          <a:ext cx="1584176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GB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8BD32-8751-4830-BD8B-C2CA0A9E977E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9D8007-3418-47AE-977E-1E56760A6B5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274368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4BC2D4-E47F-4320-AD7B-7AC680DA0DBD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FDB3D-F35E-4DBD-9B92-0984A92CD87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4732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FDB3D-F35E-4DBD-9B92-0984A92CD870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C836E74-A498-48CC-ACBB-5532AC85DB6A}" type="datetimeFigureOut">
              <a:rPr lang="en-US" smtClean="0"/>
              <a:pPr/>
              <a:t>9/23/2011</a:t>
            </a:fld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9D070C9-BB18-41A5-B690-B97AA4820EF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International Study Prospects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dirty="0" smtClean="0"/>
              <a:t>Liliana Harding, University of East Anglia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772400" cy="2731008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Case study: Romanian student mobility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type="body" idx="1"/>
          </p:nvPr>
        </p:nvSpPr>
        <p:spPr>
          <a:xfrm>
            <a:off x="467544" y="3287712"/>
            <a:ext cx="8496944" cy="2877592"/>
          </a:xfrm>
        </p:spPr>
        <p:txBody>
          <a:bodyPr>
            <a:no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The higher education system and economics and business studies in Romania </a:t>
            </a:r>
            <a:r>
              <a:rPr lang="en-US" sz="2400" dirty="0" err="1" smtClean="0"/>
              <a:t>vs</a:t>
            </a:r>
            <a:r>
              <a:rPr lang="en-US" sz="2400" dirty="0" smtClean="0"/>
              <a:t> the UK : Significance of Discipline and Transferability issues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r>
              <a:rPr lang="en-US" sz="2400" dirty="0" smtClean="0"/>
              <a:t>European Exchange Agreements  and Romanian institutions</a:t>
            </a:r>
          </a:p>
          <a:p>
            <a:pPr algn="l">
              <a:buFont typeface="Arial" pitchFamily="34" charset="0"/>
              <a:buChar char="•"/>
            </a:pPr>
            <a:endParaRPr lang="en-US" sz="2400" dirty="0" smtClean="0"/>
          </a:p>
          <a:p>
            <a:pPr algn="l">
              <a:buFont typeface="Arial" pitchFamily="34" charset="0"/>
              <a:buChar char="•"/>
            </a:pPr>
            <a:r>
              <a:rPr lang="en-US" sz="2400" dirty="0" err="1" smtClean="0"/>
              <a:t>Analysing</a:t>
            </a:r>
            <a:r>
              <a:rPr lang="en-US" sz="2400" dirty="0" smtClean="0"/>
              <a:t> the significance of cost and quality of education abroad, in Romanian students’ propensity to move</a:t>
            </a:r>
          </a:p>
          <a:p>
            <a:pPr algn="l"/>
            <a:endParaRPr lang="en-GB" sz="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Universities in Romania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46236"/>
            <a:ext cx="8219256" cy="4879107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Total: </a:t>
            </a:r>
            <a:r>
              <a:rPr lang="en-GB" dirty="0" smtClean="0">
                <a:solidFill>
                  <a:srgbClr val="FF0000"/>
                </a:solidFill>
              </a:rPr>
              <a:t>117</a:t>
            </a:r>
            <a:r>
              <a:rPr lang="en-GB" dirty="0" smtClean="0"/>
              <a:t>	</a:t>
            </a:r>
          </a:p>
          <a:p>
            <a:pPr lvl="1"/>
            <a:r>
              <a:rPr lang="en-GB" dirty="0" smtClean="0"/>
              <a:t>Fully accredited: </a:t>
            </a:r>
            <a:r>
              <a:rPr lang="en-GB" sz="3200" dirty="0" smtClean="0"/>
              <a:t>81	</a:t>
            </a:r>
            <a:endParaRPr lang="en-GB" dirty="0" smtClean="0"/>
          </a:p>
          <a:p>
            <a:pPr lvl="2"/>
            <a:r>
              <a:rPr lang="en-GB" sz="2600" dirty="0" smtClean="0"/>
              <a:t>of which PUBLICLY funded: </a:t>
            </a:r>
            <a:r>
              <a:rPr lang="en-GB" sz="3000" dirty="0" smtClean="0"/>
              <a:t>46</a:t>
            </a:r>
            <a:endParaRPr lang="en-GB" sz="2600" dirty="0" smtClean="0"/>
          </a:p>
          <a:p>
            <a:pPr lvl="1"/>
            <a:r>
              <a:rPr lang="en-GB" dirty="0" smtClean="0"/>
              <a:t> PRIVATELY funded total:</a:t>
            </a:r>
            <a:r>
              <a:rPr lang="en-GB" sz="3200" dirty="0" smtClean="0"/>
              <a:t>71</a:t>
            </a:r>
          </a:p>
          <a:p>
            <a:pPr lvl="1"/>
            <a:endParaRPr lang="en-GB" sz="3200" dirty="0" smtClean="0"/>
          </a:p>
          <a:p>
            <a:r>
              <a:rPr lang="en-GB" sz="3600" dirty="0" smtClean="0"/>
              <a:t>HE institutions with </a:t>
            </a:r>
            <a:r>
              <a:rPr lang="en-GB" sz="3600" i="1" dirty="0" smtClean="0"/>
              <a:t>Economics and Business Administration </a:t>
            </a:r>
            <a:r>
              <a:rPr lang="en-GB" sz="3600" dirty="0" smtClean="0"/>
              <a:t>(E&amp;B): 63</a:t>
            </a:r>
          </a:p>
          <a:p>
            <a:pPr lvl="1"/>
            <a:r>
              <a:rPr lang="en-GB" sz="3000" dirty="0" smtClean="0"/>
              <a:t>of which exclusive in the broader subject area: 1 state university vs.15 private institutions</a:t>
            </a:r>
          </a:p>
          <a:p>
            <a:endParaRPr lang="en-GB" sz="3800" dirty="0" smtClean="0"/>
          </a:p>
          <a:p>
            <a:pPr lvl="1"/>
            <a:endParaRPr lang="en-GB" dirty="0" smtClean="0"/>
          </a:p>
          <a:p>
            <a:pPr lvl="2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Access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896543"/>
          </a:xfrm>
        </p:spPr>
        <p:txBody>
          <a:bodyPr>
            <a:normAutofit fontScale="47500" lnSpcReduction="20000"/>
          </a:bodyPr>
          <a:lstStyle/>
          <a:p>
            <a:r>
              <a:rPr lang="en-GB" sz="5100" dirty="0" smtClean="0"/>
              <a:t>Recent developments</a:t>
            </a:r>
          </a:p>
          <a:p>
            <a:pPr lvl="2"/>
            <a:r>
              <a:rPr lang="en-GB" sz="3400" dirty="0" smtClean="0"/>
              <a:t> </a:t>
            </a:r>
            <a:r>
              <a:rPr lang="en-GB" sz="3800" dirty="0" smtClean="0"/>
              <a:t>Lifting cap on numbers </a:t>
            </a:r>
            <a:r>
              <a:rPr lang="en-GB" sz="3800" i="1" dirty="0" smtClean="0"/>
              <a:t>in public universities</a:t>
            </a:r>
            <a:r>
              <a:rPr lang="en-GB" sz="3800" dirty="0" smtClean="0"/>
              <a:t>: set number of funded places (merit based) PLUS extra number of privately funded places (RATIO </a:t>
            </a:r>
            <a:r>
              <a:rPr lang="en-GB" sz="3800" dirty="0" err="1" smtClean="0"/>
              <a:t>cca</a:t>
            </a:r>
            <a:r>
              <a:rPr lang="en-GB" sz="3800" dirty="0" smtClean="0"/>
              <a:t> 1:2)</a:t>
            </a:r>
          </a:p>
          <a:p>
            <a:pPr lvl="2"/>
            <a:r>
              <a:rPr lang="en-GB" sz="3800" dirty="0" smtClean="0"/>
              <a:t>Typical yearly fee in UG E&amp;B studies : £500-£600 (UG); only slightly higher for PG E&amp;B courses; PhD funding opportunities</a:t>
            </a:r>
            <a:endParaRPr lang="en-GB" sz="3400" dirty="0" smtClean="0"/>
          </a:p>
          <a:p>
            <a:pPr lvl="2"/>
            <a:endParaRPr lang="en-GB" sz="4200" dirty="0" smtClean="0"/>
          </a:p>
          <a:p>
            <a:r>
              <a:rPr lang="en-GB" sz="5100" dirty="0" smtClean="0"/>
              <a:t>Entry based on Baccalaureate pass</a:t>
            </a:r>
          </a:p>
          <a:p>
            <a:pPr lvl="2"/>
            <a:r>
              <a:rPr lang="en-GB" sz="5100" dirty="0" smtClean="0"/>
              <a:t>Results ranking MOST relevant for publicly funded places</a:t>
            </a:r>
          </a:p>
          <a:p>
            <a:pPr lvl="2"/>
            <a:r>
              <a:rPr lang="en-GB" sz="5100" dirty="0" smtClean="0"/>
              <a:t>June 2011 Baccalaureate exam registered unprecedented drop in pass rates to </a:t>
            </a:r>
            <a:r>
              <a:rPr lang="en-GB" sz="5100" b="1" dirty="0" smtClean="0"/>
              <a:t>44.47%</a:t>
            </a:r>
            <a:r>
              <a:rPr lang="en-GB" sz="5100" dirty="0" smtClean="0"/>
              <a:t> (from consistent over 75%)</a:t>
            </a:r>
          </a:p>
          <a:p>
            <a:pPr lvl="5"/>
            <a:r>
              <a:rPr lang="en-GB" sz="3800" dirty="0" smtClean="0"/>
              <a:t>0%-100% by individual school</a:t>
            </a:r>
          </a:p>
          <a:p>
            <a:pPr lvl="5"/>
            <a:r>
              <a:rPr lang="en-GB" sz="3800" dirty="0" smtClean="0"/>
              <a:t>25%-65% by regional authority</a:t>
            </a:r>
          </a:p>
          <a:p>
            <a:pPr lvl="5"/>
            <a:r>
              <a:rPr lang="en-GB" sz="3800" dirty="0" smtClean="0"/>
              <a:t>Strong performance of ‘theoretical colleges’ versus weak performance of ‘technical colleges’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European Exchange agreements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Romanian Institutions running Erasmus programs: 53</a:t>
            </a:r>
          </a:p>
          <a:p>
            <a:pPr lvl="1"/>
            <a:r>
              <a:rPr lang="en-GB" sz="2800" dirty="0" smtClean="0"/>
              <a:t>Of which with programs in the UK: 20</a:t>
            </a:r>
          </a:p>
          <a:p>
            <a:pPr lvl="4"/>
            <a:r>
              <a:rPr lang="en-GB" sz="2300" dirty="0" smtClean="0"/>
              <a:t>of which 13 have Faculty of Economics and Business Administration (FEBA)</a:t>
            </a:r>
          </a:p>
          <a:p>
            <a:pPr lvl="4"/>
            <a:r>
              <a:rPr lang="en-GB" sz="2300" dirty="0" smtClean="0"/>
              <a:t>5 institutions have more than 5 exchange agreements with UK HE institutions</a:t>
            </a:r>
          </a:p>
          <a:p>
            <a:pPr lvl="6"/>
            <a:r>
              <a:rPr lang="en-GB" sz="2000" dirty="0" smtClean="0"/>
              <a:t>Of which 2 specialised in civil engineering or arts</a:t>
            </a:r>
          </a:p>
          <a:p>
            <a:pPr lvl="6"/>
            <a:r>
              <a:rPr lang="en-GB" sz="2000" dirty="0" smtClean="0"/>
              <a:t>Of which 3 comprehensive coverage, including FEBA (Univ. ‘</a:t>
            </a:r>
            <a:r>
              <a:rPr lang="en-GB" sz="2000" dirty="0" err="1" smtClean="0"/>
              <a:t>A.I.Cuza</a:t>
            </a:r>
            <a:r>
              <a:rPr lang="en-GB" sz="2000" dirty="0" smtClean="0"/>
              <a:t>’ Iasi (12 partners); </a:t>
            </a:r>
            <a:r>
              <a:rPr lang="en-GB" sz="2000" dirty="0" err="1" smtClean="0"/>
              <a:t>Univ.’B.-Bolyai’Cluj</a:t>
            </a:r>
            <a:r>
              <a:rPr lang="en-GB" sz="2000" dirty="0" smtClean="0"/>
              <a:t> (9 partners); Univ. ‘L. </a:t>
            </a:r>
            <a:r>
              <a:rPr lang="en-GB" sz="2000" dirty="0" err="1" smtClean="0"/>
              <a:t>Blaga</a:t>
            </a:r>
            <a:r>
              <a:rPr lang="en-GB" sz="2000" dirty="0" smtClean="0"/>
              <a:t>’ Sibiu (6 partners) )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Students by broad subject area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99378186"/>
              </p:ext>
            </p:extLst>
          </p:nvPr>
        </p:nvGraphicFramePr>
        <p:xfrm>
          <a:off x="457200" y="1646238"/>
          <a:ext cx="8291264" cy="49511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52320" y="558924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*includes economics</a:t>
            </a:r>
            <a:endParaRPr lang="en-GB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Significance of Romanian students (as % of all international students) by UK HE institutions</a:t>
            </a:r>
            <a:endParaRPr lang="en-GB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556797"/>
          <a:ext cx="8229600" cy="41686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72200"/>
                <a:gridCol w="2057400"/>
              </a:tblGrid>
              <a:tr h="378971">
                <a:tc gridSpan="2">
                  <a:txBody>
                    <a:bodyPr/>
                    <a:lstStyle/>
                    <a:p>
                      <a:r>
                        <a:rPr lang="en-GB" sz="1800" dirty="0" smtClean="0"/>
                        <a:t>Concentration of Romanians in total international students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Canterbury Christ Church University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21.15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University of Worcester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7.83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Coventry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University*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6.19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University College Birmingham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3.52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Royal Academy of Music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3.51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Trinity </a:t>
                      </a:r>
                      <a:r>
                        <a:rPr lang="en-GB" sz="20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Laban</a:t>
                      </a:r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Conservatoire of Music and Dance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2.27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University of Essex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2.24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UHI Millennium </a:t>
                      </a:r>
                      <a:r>
                        <a:rPr lang="en-GB" sz="20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Institute*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2.22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Arts University College at Bournemouth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2.08</a:t>
                      </a:r>
                    </a:p>
                  </a:txBody>
                  <a:tcPr marL="9525" marR="9525" marT="9525" marB="0" anchor="b"/>
                </a:tc>
              </a:tr>
              <a:tr h="378971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Guildhall School of Music and Drama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5949280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Note</a:t>
            </a:r>
            <a:r>
              <a:rPr lang="en-GB" dirty="0" smtClean="0"/>
              <a:t>: highly specialised,  art/music HE institutions in 4 out of 10 top host institutions;  TWO* have Erasmus exchange in Romania!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* Significance of Economics within broader subject area,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67441973"/>
              </p:ext>
            </p:extLst>
          </p:nvPr>
        </p:nvGraphicFramePr>
        <p:xfrm>
          <a:off x="683568" y="1628800"/>
          <a:ext cx="7776866" cy="3167304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2698096"/>
                <a:gridCol w="1015754"/>
                <a:gridCol w="318598"/>
                <a:gridCol w="1712910"/>
                <a:gridCol w="231306"/>
                <a:gridCol w="1800202"/>
              </a:tblGrid>
              <a:tr h="7078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en-GB" sz="2000" b="1" u="none" strike="noStrike" dirty="0"/>
                        <a:t>UK</a:t>
                      </a:r>
                      <a:r>
                        <a:rPr lang="en-GB" sz="2000" u="none" strike="noStrike" dirty="0"/>
                        <a:t> </a:t>
                      </a:r>
                      <a:r>
                        <a:rPr lang="en-GB" sz="2000" u="none" strike="noStrike" dirty="0" smtClean="0"/>
                        <a:t>prevalence of </a:t>
                      </a:r>
                      <a:r>
                        <a:rPr lang="en-GB" sz="2000" i="1" u="none" strike="noStrike" dirty="0" smtClean="0"/>
                        <a:t>Economics</a:t>
                      </a:r>
                      <a:r>
                        <a:rPr lang="en-GB" sz="2000" u="none" strike="noStrike" dirty="0" smtClean="0"/>
                        <a:t> students </a:t>
                      </a:r>
                      <a:r>
                        <a:rPr lang="en-GB" sz="2000" u="none" strike="noStrike" dirty="0"/>
                        <a:t>in Social </a:t>
                      </a:r>
                      <a:r>
                        <a:rPr lang="en-GB" sz="2000" u="none" strike="noStrike" dirty="0" smtClean="0"/>
                        <a:t>Science, </a:t>
                      </a:r>
                      <a:r>
                        <a:rPr lang="en-GB" sz="2000" u="none" strike="noStrike" dirty="0"/>
                        <a:t>Bus, Law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GB" sz="2000" dirty="0" smtClean="0"/>
                        <a:t>UK </a:t>
                      </a:r>
                      <a:r>
                        <a:rPr lang="en-GB" sz="2000" dirty="0" err="1" smtClean="0"/>
                        <a:t>Hesa</a:t>
                      </a:r>
                      <a:r>
                        <a:rPr lang="en-GB" sz="2000" dirty="0" smtClean="0"/>
                        <a:t> data 2009_2010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24698"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/>
                        <a:t>PT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/>
                        <a:t>FT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/>
                        <a:t>All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23659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Numbers of</a:t>
                      </a:r>
                      <a:r>
                        <a:rPr lang="en-GB" sz="2000" u="none" strike="noStrike" baseline="0" dirty="0" smtClean="0"/>
                        <a:t> students in ECONOMICS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/>
                        <a:t>3115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/>
                        <a:t>31780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/>
                        <a:t>34895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782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-as% </a:t>
                      </a:r>
                      <a:r>
                        <a:rPr lang="en-GB" sz="2000" u="none" strike="noStrike" dirty="0"/>
                        <a:t>of </a:t>
                      </a:r>
                      <a:r>
                        <a:rPr lang="en-GB" sz="2000" u="none" strike="noStrike" dirty="0" err="1"/>
                        <a:t>Soc</a:t>
                      </a:r>
                      <a:r>
                        <a:rPr lang="en-GB" sz="2000" u="none" strike="noStrike" dirty="0"/>
                        <a:t> </a:t>
                      </a:r>
                      <a:r>
                        <a:rPr lang="en-GB" sz="2000" u="none" strike="noStrike" dirty="0" err="1"/>
                        <a:t>Sc</a:t>
                      </a:r>
                      <a:r>
                        <a:rPr lang="en-GB" sz="2000" u="none" strike="noStrike" dirty="0"/>
                        <a:t> Bus Law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1.6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/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6.9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/>
                        <a:t> 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5.3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707827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 dirty="0" smtClean="0"/>
                        <a:t>-as </a:t>
                      </a:r>
                      <a:r>
                        <a:rPr lang="en-GB" sz="2000" u="none" strike="noStrike" dirty="0"/>
                        <a:t>% </a:t>
                      </a:r>
                      <a:r>
                        <a:rPr lang="en-GB" sz="2000" u="none" strike="noStrike" dirty="0" smtClean="0"/>
                        <a:t>of Social </a:t>
                      </a:r>
                      <a:r>
                        <a:rPr lang="en-GB" sz="2000" u="none" strike="noStrike" dirty="0"/>
                        <a:t>Science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4.9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/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21.2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u="none" strike="noStrike"/>
                        <a:t> 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2000" u="none" strike="noStrike" dirty="0" smtClean="0"/>
                        <a:t>16.3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3568" y="4941168"/>
            <a:ext cx="7776864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dirty="0" smtClean="0"/>
              <a:t>Note on </a:t>
            </a:r>
            <a:r>
              <a:rPr lang="en-GB" b="1" dirty="0" smtClean="0"/>
              <a:t>Romanian </a:t>
            </a:r>
            <a:r>
              <a:rPr lang="en-GB" dirty="0" smtClean="0"/>
              <a:t>prevalence of </a:t>
            </a:r>
            <a:r>
              <a:rPr lang="en-GB" i="1" dirty="0" smtClean="0"/>
              <a:t>Economics</a:t>
            </a:r>
            <a:r>
              <a:rPr lang="en-GB" dirty="0" smtClean="0"/>
              <a:t> students: </a:t>
            </a:r>
          </a:p>
          <a:p>
            <a:r>
              <a:rPr lang="en-GB" dirty="0" smtClean="0"/>
              <a:t>- ALL economics AND business students graduate with ECONOMIST title; essentially a degree in ‘business and (some) economics’ and no distinction in statistics to date</a:t>
            </a:r>
            <a:endParaRPr lang="en-GB" dirty="0" smtClean="0">
              <a:solidFill>
                <a:srgbClr val="000000"/>
              </a:solidFill>
              <a:latin typeface="Calibri"/>
            </a:endParaRPr>
          </a:p>
          <a:p>
            <a:r>
              <a:rPr lang="en-GB" dirty="0" smtClean="0"/>
              <a:t>- since </a:t>
            </a:r>
            <a:r>
              <a:rPr lang="en-GB" dirty="0" err="1" smtClean="0"/>
              <a:t>cca</a:t>
            </a:r>
            <a:r>
              <a:rPr lang="en-GB" dirty="0" smtClean="0"/>
              <a:t> 2004 old ‘Faculties of Economics’ have been widely renamed </a:t>
            </a:r>
            <a:r>
              <a:rPr lang="en-GB" i="1" dirty="0" smtClean="0"/>
              <a:t>Faculty of Econ. and Business Admin.</a:t>
            </a:r>
            <a:r>
              <a:rPr lang="en-GB" dirty="0" smtClean="0"/>
              <a:t>, reflecting </a:t>
            </a:r>
            <a:r>
              <a:rPr lang="en-GB" dirty="0" err="1" smtClean="0"/>
              <a:t>Europeanisation</a:t>
            </a:r>
            <a:r>
              <a:rPr lang="en-GB" dirty="0" smtClean="0"/>
              <a:t> drive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SURVEY OF ROMANIAN STUDENTS: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Home and Abroad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Distribution of students by study area</a:t>
            </a:r>
            <a:r>
              <a:rPr lang="en-GB" sz="2800" dirty="0" smtClean="0"/>
              <a:t>, </a:t>
            </a:r>
            <a:r>
              <a:rPr lang="en-GB" sz="2800" dirty="0" err="1" smtClean="0"/>
              <a:t>Unesco</a:t>
            </a:r>
            <a:r>
              <a:rPr lang="en-GB" sz="2800" dirty="0" smtClean="0"/>
              <a:t> data and Own Sample (372 respondents)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8809442"/>
              </p:ext>
            </p:extLst>
          </p:nvPr>
        </p:nvGraphicFramePr>
        <p:xfrm>
          <a:off x="323528" y="1393930"/>
          <a:ext cx="8555607" cy="4808186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495677"/>
                <a:gridCol w="1109190"/>
                <a:gridCol w="1579709"/>
                <a:gridCol w="864096"/>
                <a:gridCol w="791333"/>
                <a:gridCol w="715962"/>
                <a:gridCol w="999640"/>
              </a:tblGrid>
              <a:tr h="538816">
                <a:tc>
                  <a:txBody>
                    <a:bodyPr/>
                    <a:lstStyle/>
                    <a:p>
                      <a:pPr algn="ctr" fontAlgn="b"/>
                      <a:endParaRPr lang="en-GB" sz="1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/>
                        <a:t>arts &amp; humanities</a:t>
                      </a:r>
                      <a:endParaRPr lang="en-GB" sz="1400" b="1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u="none" strike="noStrike" dirty="0"/>
                        <a:t>social </a:t>
                      </a:r>
                      <a:r>
                        <a:rPr lang="en-GB" sz="1400" b="1" u="none" strike="noStrike" dirty="0" smtClean="0"/>
                        <a:t>science* </a:t>
                      </a:r>
                      <a:r>
                        <a:rPr lang="en-GB" sz="1400" b="1" u="none" strike="noStrike" dirty="0"/>
                        <a:t>, business, law</a:t>
                      </a:r>
                      <a:endParaRPr lang="en-GB" sz="1400" b="1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u="none" strike="noStrike" dirty="0"/>
                        <a:t>science</a:t>
                      </a:r>
                      <a:endParaRPr lang="en-GB" sz="1600" b="1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/>
                        <a:t>technical</a:t>
                      </a:r>
                      <a:endParaRPr lang="en-GB" sz="1200" b="1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b="1" u="none" strike="noStrike" dirty="0"/>
                        <a:t>medical</a:t>
                      </a:r>
                      <a:endParaRPr lang="en-GB" sz="1200" b="1" i="0" u="none" strike="noStrike" dirty="0">
                        <a:solidFill>
                          <a:srgbClr val="0061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002060"/>
                          </a:solidFill>
                        </a:rPr>
                        <a:t>Total numbers</a:t>
                      </a:r>
                      <a:endParaRPr lang="en-GB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01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Percent of ALL enrolment in RO</a:t>
                      </a:r>
                      <a:endParaRPr lang="en-GB" sz="1800" b="1" i="0" u="none" strike="noStrike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7.8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57.3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4.9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002060"/>
                          </a:solidFill>
                        </a:rPr>
                        <a:t>1098188</a:t>
                      </a:r>
                      <a:endParaRPr lang="en-GB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01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Percent of ALL enrolments in UK</a:t>
                      </a:r>
                      <a:endParaRPr lang="en-GB" sz="1800" b="1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27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8.3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18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002060"/>
                          </a:solidFill>
                        </a:rPr>
                        <a:t>2415217</a:t>
                      </a:r>
                      <a:endParaRPr lang="en-GB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0190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002060"/>
                          </a:solidFill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4601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% of students in sample in: Romania*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3.7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86.7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1.9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7.8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0.0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solidFill>
                            <a:srgbClr val="002060"/>
                          </a:solidFill>
                        </a:rPr>
                        <a:t>270</a:t>
                      </a:r>
                      <a:endParaRPr lang="en-GB" sz="1600" b="1" i="0" u="none" strike="noStrike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</a:tr>
              <a:tr h="4601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/>
                        <a:t>% of students in sample in: Abroad</a:t>
                      </a:r>
                      <a:endParaRPr lang="en-GB" sz="18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16.7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46.1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16.7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18.6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2.0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002060"/>
                          </a:solidFill>
                        </a:rPr>
                        <a:t>102</a:t>
                      </a:r>
                      <a:endParaRPr lang="en-GB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</a:tr>
              <a:tr h="460190"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(of which)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u="none" strike="noStrike" dirty="0">
                          <a:solidFill>
                            <a:srgbClr val="002060"/>
                          </a:solidFill>
                        </a:rPr>
                        <a:t> </a:t>
                      </a:r>
                      <a:endParaRPr lang="en-GB" sz="1600" b="1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</a:tr>
              <a:tr h="460190"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% of students in sample in UK</a:t>
                      </a:r>
                      <a:endParaRPr lang="en-GB" sz="18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17.5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38.6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22.8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/>
                        <a:t>17.5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/>
                        <a:t>3.5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dirty="0">
                          <a:solidFill>
                            <a:srgbClr val="002060"/>
                          </a:solidFill>
                        </a:rPr>
                        <a:t>57</a:t>
                      </a:r>
                      <a:endParaRPr lang="en-GB" sz="1600" b="0" i="0" u="none" strike="noStrike" dirty="0">
                        <a:solidFill>
                          <a:srgbClr val="00206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43000"/>
                      </a:schemeClr>
                    </a:solidFill>
                  </a:tcPr>
                </a:tc>
              </a:tr>
              <a:tr h="460190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/>
                        <a:t>* </a:t>
                      </a:r>
                      <a:r>
                        <a:rPr lang="en-GB" sz="1800" u="none" strike="noStrike" dirty="0" smtClean="0"/>
                        <a:t>Survey</a:t>
                      </a:r>
                      <a:r>
                        <a:rPr lang="en-GB" sz="1800" u="none" strike="noStrike" baseline="0" dirty="0" smtClean="0"/>
                        <a:t> referred to </a:t>
                      </a:r>
                      <a:r>
                        <a:rPr lang="en-GB" sz="1800" u="none" strike="noStrike" dirty="0" smtClean="0"/>
                        <a:t>social sciences as broad area;</a:t>
                      </a:r>
                      <a:r>
                        <a:rPr lang="en-GB" sz="1800" u="none" strike="noStrike" baseline="0" dirty="0" smtClean="0"/>
                        <a:t> with</a:t>
                      </a:r>
                      <a:r>
                        <a:rPr lang="en-GB" sz="1800" u="none" strike="noStrike" dirty="0" smtClean="0"/>
                        <a:t> ‘</a:t>
                      </a:r>
                      <a:r>
                        <a:rPr lang="en-GB" sz="1800" i="1" u="none" strike="noStrike" dirty="0" smtClean="0"/>
                        <a:t>economics</a:t>
                      </a:r>
                      <a:r>
                        <a:rPr lang="en-GB" sz="1800" u="none" strike="noStrike" dirty="0" smtClean="0"/>
                        <a:t> </a:t>
                      </a:r>
                      <a:r>
                        <a:rPr lang="en-GB" sz="1800" u="none" strike="noStrike" dirty="0"/>
                        <a:t>and </a:t>
                      </a:r>
                      <a:r>
                        <a:rPr lang="en-GB" sz="1800" u="none" strike="noStrike" dirty="0" smtClean="0"/>
                        <a:t>business’ students prevailing</a:t>
                      </a:r>
                      <a:r>
                        <a:rPr lang="en-GB" sz="1800" u="none" strike="noStrike" baseline="0" dirty="0" smtClean="0"/>
                        <a:t> in this category for Romania</a:t>
                      </a:r>
                      <a:endParaRPr lang="en-GB" sz="1400" b="0" i="1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2492896"/>
            <a:ext cx="8229600" cy="1143000"/>
          </a:xfrm>
        </p:spPr>
        <p:txBody>
          <a:bodyPr/>
          <a:lstStyle/>
          <a:p>
            <a:r>
              <a:rPr lang="en-GB" dirty="0" smtClean="0"/>
              <a:t>Survey findings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To establish the driving force behind international student mobility on the basis of a case study of Romanian students, primarily in the area of economics and business by:</a:t>
            </a:r>
          </a:p>
          <a:p>
            <a:endParaRPr lang="en-US" sz="3300" dirty="0" smtClean="0"/>
          </a:p>
          <a:p>
            <a:pPr lvl="1"/>
            <a:r>
              <a:rPr lang="en-US" sz="2800" dirty="0" smtClean="0"/>
              <a:t>Observing patterns of European and international student mobility </a:t>
            </a:r>
          </a:p>
          <a:p>
            <a:pPr lvl="1"/>
            <a:r>
              <a:rPr lang="en-US" sz="2800" dirty="0" smtClean="0"/>
              <a:t>Questioning the role of </a:t>
            </a:r>
            <a:r>
              <a:rPr lang="en-US" sz="2800" i="1" dirty="0" smtClean="0"/>
              <a:t>fees</a:t>
            </a:r>
            <a:r>
              <a:rPr lang="en-US" sz="2800" dirty="0" smtClean="0"/>
              <a:t> versus </a:t>
            </a:r>
            <a:r>
              <a:rPr lang="en-US" sz="2800" i="1" dirty="0" smtClean="0"/>
              <a:t>educational experience</a:t>
            </a:r>
          </a:p>
          <a:p>
            <a:pPr lvl="1"/>
            <a:r>
              <a:rPr lang="en-US" sz="2800" dirty="0" err="1" smtClean="0"/>
              <a:t>Analysing</a:t>
            </a:r>
            <a:r>
              <a:rPr lang="en-US" sz="2800" dirty="0" smtClean="0"/>
              <a:t> the role of  European </a:t>
            </a:r>
            <a:r>
              <a:rPr lang="en-US" sz="2800" i="1" dirty="0" smtClean="0"/>
              <a:t>exchange agreements</a:t>
            </a:r>
            <a:r>
              <a:rPr lang="en-US" sz="2800" dirty="0" smtClean="0"/>
              <a:t> (Erasmus)</a:t>
            </a:r>
          </a:p>
          <a:p>
            <a:pPr lvl="1"/>
            <a:r>
              <a:rPr lang="en-US" sz="2800" dirty="0" smtClean="0"/>
              <a:t>Studying economics and business students’ mobility preferences related to </a:t>
            </a:r>
            <a:r>
              <a:rPr lang="en-US" sz="2800" i="1" dirty="0" smtClean="0"/>
              <a:t>costs</a:t>
            </a:r>
            <a:r>
              <a:rPr lang="en-US" sz="2800" dirty="0" smtClean="0"/>
              <a:t> and </a:t>
            </a:r>
            <a:r>
              <a:rPr lang="en-US" sz="2800" i="1" dirty="0" smtClean="0"/>
              <a:t>quality of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53536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Top Reason for Interest in Mobility: survey results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01264814"/>
              </p:ext>
            </p:extLst>
          </p:nvPr>
        </p:nvGraphicFramePr>
        <p:xfrm>
          <a:off x="395536" y="1556792"/>
          <a:ext cx="8064896" cy="5112569"/>
        </p:xfrm>
        <a:graphic>
          <a:graphicData uri="http://schemas.openxmlformats.org/drawingml/2006/table">
            <a:tbl>
              <a:tblPr firstRow="1" firstCol="1" lastRow="1" lastCol="1">
                <a:tableStyleId>{35758FB7-9AC5-4552-8A53-C91805E547FA}</a:tableStyleId>
              </a:tblPr>
              <a:tblGrid>
                <a:gridCol w="2323776"/>
                <a:gridCol w="769751"/>
                <a:gridCol w="989026"/>
                <a:gridCol w="787150"/>
                <a:gridCol w="827845"/>
                <a:gridCol w="944034"/>
                <a:gridCol w="813323"/>
                <a:gridCol w="609991"/>
              </a:tblGrid>
              <a:tr h="563783"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 smtClean="0"/>
                        <a:t>Motivation/Study </a:t>
                      </a:r>
                      <a:r>
                        <a:rPr lang="en-GB" sz="1400" b="1" u="none" strike="noStrike" dirty="0"/>
                        <a:t>area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Arts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u="none" strike="noStrike" dirty="0"/>
                        <a:t>Humanities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smtClean="0">
                          <a:solidFill>
                            <a:srgbClr val="C00000"/>
                          </a:solidFill>
                        </a:rPr>
                        <a:t>Econ</a:t>
                      </a:r>
                      <a:r>
                        <a:rPr lang="en-GB" sz="1400" b="1" u="none" strike="noStrike" baseline="0" dirty="0" smtClean="0">
                          <a:solidFill>
                            <a:srgbClr val="C00000"/>
                          </a:solidFill>
                        </a:rPr>
                        <a:t> &amp;Bus.</a:t>
                      </a:r>
                      <a:endParaRPr lang="en-GB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Science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Technical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Medical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ALL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919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/>
                        <a:t>not suitable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9.77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2.56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7.76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9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/>
                        <a:t>living abroad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5.56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9.4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17.95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9.77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4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institutional reputation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27.78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/>
                        <a:t>15.79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20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23.08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17.24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4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new educational system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0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>
                          <a:solidFill>
                            <a:srgbClr val="C00000"/>
                          </a:solidFill>
                        </a:rPr>
                        <a:t>22.56</a:t>
                      </a:r>
                      <a:endParaRPr lang="en-GB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30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20.51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100</a:t>
                      </a:r>
                      <a:endParaRPr lang="en-GB" sz="14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>
                          <a:solidFill>
                            <a:srgbClr val="C00000"/>
                          </a:solidFill>
                        </a:rPr>
                        <a:t>21.55</a:t>
                      </a:r>
                      <a:endParaRPr lang="en-GB" sz="1400" b="0" i="1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9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quality of education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22.22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6.02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30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12.82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8.91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4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work abroad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11.11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10.9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5.13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10.63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4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new cultural experience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11.11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4.89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7.69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5.17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74111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labour market advantage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16.67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20.3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10.26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18.39</a:t>
                      </a:r>
                      <a:endParaRPr lang="en-GB" sz="14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29195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u="none" strike="noStrike"/>
                        <a:t>other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5.56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/>
                        <a:t>0.38</a:t>
                      </a:r>
                      <a:endParaRPr lang="en-GB" sz="14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/>
                        <a:t>0</a:t>
                      </a:r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0.57</a:t>
                      </a:r>
                      <a:endParaRPr lang="en-GB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0415">
                <a:tc>
                  <a:txBody>
                    <a:bodyPr/>
                    <a:lstStyle/>
                    <a:p>
                      <a:pPr algn="l" fontAlgn="b"/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100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100</a:t>
                      </a:r>
                      <a:endParaRPr lang="en-GB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b="1" u="none" strike="noStrike" dirty="0"/>
                        <a:t>100</a:t>
                      </a:r>
                      <a:endParaRPr lang="en-GB" sz="1400" b="1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100</a:t>
                      </a:r>
                      <a:endParaRPr lang="en-GB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100</a:t>
                      </a:r>
                      <a:endParaRPr lang="en-GB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100</a:t>
                      </a:r>
                      <a:endParaRPr lang="en-GB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400" u="none" strike="noStrike" dirty="0"/>
                        <a:t>100</a:t>
                      </a:r>
                      <a:endParaRPr lang="en-GB" sz="14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 Barrier to Mobility: survey results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8134250"/>
              </p:ext>
            </p:extLst>
          </p:nvPr>
        </p:nvGraphicFramePr>
        <p:xfrm>
          <a:off x="323529" y="1556792"/>
          <a:ext cx="8153529" cy="4933796"/>
        </p:xfrm>
        <a:graphic>
          <a:graphicData uri="http://schemas.openxmlformats.org/drawingml/2006/table">
            <a:tbl>
              <a:tblPr firstRow="1" firstCol="1" lastRow="1" lastCol="1">
                <a:tableStyleId>{35758FB7-9AC5-4552-8A53-C91805E547FA}</a:tableStyleId>
              </a:tblPr>
              <a:tblGrid>
                <a:gridCol w="1567545"/>
                <a:gridCol w="762693"/>
                <a:gridCol w="998673"/>
                <a:gridCol w="1100403"/>
                <a:gridCol w="998673"/>
                <a:gridCol w="998673"/>
                <a:gridCol w="998673"/>
                <a:gridCol w="728196"/>
              </a:tblGrid>
              <a:tr h="1062255"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400" b="1" u="none" strike="noStrike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Barrier/Study</a:t>
                      </a:r>
                      <a:r>
                        <a:rPr kumimoji="0" lang="en-GB" sz="1400" b="1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Area</a:t>
                      </a:r>
                      <a:endParaRPr kumimoji="0" lang="en-GB" sz="14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Arts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2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Humanities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 smtClean="0">
                          <a:solidFill>
                            <a:srgbClr val="C00000"/>
                          </a:solidFill>
                        </a:rPr>
                        <a:t>Econ</a:t>
                      </a:r>
                      <a:r>
                        <a:rPr lang="en-GB" sz="1400" b="1" u="none" strike="noStrike" baseline="0" dirty="0" smtClean="0">
                          <a:solidFill>
                            <a:srgbClr val="C00000"/>
                          </a:solidFill>
                        </a:rPr>
                        <a:t> &amp;Bus.</a:t>
                      </a:r>
                      <a:endParaRPr lang="en-GB" sz="14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Science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Technical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Medical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/>
                      <a:r>
                        <a:rPr kumimoji="0" lang="en-GB" sz="1400" b="1" u="none" strike="noStrike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9525" marR="9525" marT="9525" marB="0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Language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chemeClr val="bg1"/>
                          </a:solidFill>
                        </a:rPr>
                        <a:t>16.79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16.67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14.24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solidFill>
                            <a:srgbClr val="C00000"/>
                          </a:solidFill>
                        </a:rPr>
                        <a:t>Cost abroad</a:t>
                      </a:r>
                      <a:endParaRPr lang="en-GB" sz="1600" b="0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75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68.42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rgbClr val="C00000"/>
                          </a:solidFill>
                        </a:rPr>
                        <a:t>46.95</a:t>
                      </a:r>
                      <a:endParaRPr lang="en-GB" sz="1600" b="1" i="0" u="none" strike="noStrike" dirty="0">
                        <a:solidFill>
                          <a:srgbClr val="C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64.1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50.58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6202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Fam/Friends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chemeClr val="bg1"/>
                          </a:solidFill>
                        </a:rPr>
                        <a:t>10.69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2.56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9.01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Lack info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solidFill>
                            <a:schemeClr val="bg1"/>
                          </a:solidFill>
                        </a:rPr>
                        <a:t>5.73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11.11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2.56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5.81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Degree tr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25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>
                          <a:solidFill>
                            <a:schemeClr val="bg1"/>
                          </a:solidFill>
                        </a:rPr>
                        <a:t>6.11</a:t>
                      </a:r>
                      <a:endParaRPr lang="en-GB" sz="1600" b="1" i="0" u="none" strike="noStrike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11.11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7.69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6.4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Admiss Pr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chemeClr val="bg1"/>
                          </a:solidFill>
                        </a:rPr>
                        <a:t>6.87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5.13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6.1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Fear of new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10.53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chemeClr val="bg1"/>
                          </a:solidFill>
                        </a:rPr>
                        <a:t>4.96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10.26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5.52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51002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 smtClean="0"/>
                        <a:t>Distance f. home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chemeClr val="bg1"/>
                          </a:solidFill>
                        </a:rPr>
                        <a:t>1.53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1.45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/>
                        <a:t>Other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5.26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b="1" u="none" strike="noStrike" dirty="0">
                          <a:solidFill>
                            <a:schemeClr val="bg1"/>
                          </a:solidFill>
                        </a:rPr>
                        <a:t>0.38</a:t>
                      </a:r>
                      <a:endParaRPr lang="en-GB" sz="16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2.56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0.87</a:t>
                      </a:r>
                      <a:endParaRPr lang="en-GB" sz="1600" b="0" i="1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2662"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100</a:t>
                      </a:r>
                      <a:endParaRPr lang="en-GB" sz="1600" b="0" i="1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Top Reason for Interest in Mobility: survey results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72224943"/>
              </p:ext>
            </p:extLst>
          </p:nvPr>
        </p:nvGraphicFramePr>
        <p:xfrm>
          <a:off x="251520" y="1484782"/>
          <a:ext cx="8623319" cy="5112569"/>
        </p:xfrm>
        <a:graphic>
          <a:graphicData uri="http://schemas.openxmlformats.org/drawingml/2006/table">
            <a:tbl>
              <a:tblPr firstRow="1" firstCol="1">
                <a:tableStyleId>{3C2FFA5D-87B4-456A-9821-1D502468CF0F}</a:tableStyleId>
              </a:tblPr>
              <a:tblGrid>
                <a:gridCol w="1646552"/>
                <a:gridCol w="1649296"/>
                <a:gridCol w="1595288"/>
                <a:gridCol w="1975862"/>
                <a:gridCol w="1756321"/>
              </a:tblGrid>
              <a:tr h="1023090"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u="none" strike="noStrike" dirty="0" smtClean="0">
                          <a:solidFill>
                            <a:schemeClr val="bg1"/>
                          </a:solidFill>
                        </a:rPr>
                        <a:t>Marginal effects on mobility – logistic</a:t>
                      </a:r>
                      <a:r>
                        <a:rPr lang="en-GB" sz="1200" i="1" u="none" strike="noStrike" baseline="0" dirty="0" smtClean="0">
                          <a:solidFill>
                            <a:schemeClr val="bg1"/>
                          </a:solidFill>
                        </a:rPr>
                        <a:t> regression results</a:t>
                      </a:r>
                      <a:r>
                        <a:rPr lang="en-GB" sz="1200" i="1" u="none" strike="noStrike" dirty="0" smtClean="0">
                          <a:solidFill>
                            <a:schemeClr val="bg1"/>
                          </a:solidFill>
                        </a:rPr>
                        <a:t> (SE in parenthesis)</a:t>
                      </a:r>
                    </a:p>
                    <a:p>
                      <a:pPr algn="l" fontAlgn="b"/>
                      <a:r>
                        <a:rPr lang="en-GB" sz="1200" u="none" strike="noStrike" dirty="0"/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200" u="none" strike="noStrike" kern="1200" dirty="0"/>
                        <a:t>Interest to Move</a:t>
                      </a:r>
                      <a:endParaRPr kumimoji="0" lang="en-GB" sz="12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200" u="none" strike="noStrike" kern="1200" dirty="0"/>
                        <a:t>Moved </a:t>
                      </a:r>
                      <a:r>
                        <a:rPr kumimoji="0" lang="en-GB" sz="1200" u="none" strike="noStrike" kern="1200" dirty="0" smtClean="0"/>
                        <a:t>Abroad</a:t>
                      </a:r>
                      <a:endParaRPr kumimoji="0" lang="en-GB" sz="12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200" u="none" strike="noStrike" kern="1200" dirty="0"/>
                        <a:t>Interest in </a:t>
                      </a:r>
                      <a:r>
                        <a:rPr kumimoji="0" lang="en-GB" sz="1200" u="none" strike="noStrike" kern="1200" dirty="0" smtClean="0"/>
                        <a:t>UK</a:t>
                      </a:r>
                      <a:endParaRPr kumimoji="0" lang="en-GB" sz="1200" b="1" u="none" strike="noStrike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200" u="none" strike="noStrike" dirty="0"/>
                        <a:t>Moved to </a:t>
                      </a:r>
                      <a:r>
                        <a:rPr lang="en-GB" sz="1200" u="none" strike="noStrike" dirty="0" smtClean="0"/>
                        <a:t>UK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ctr"/>
                </a:tc>
              </a:tr>
              <a:tr h="616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Econ&amp; Bus. student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-</a:t>
                      </a:r>
                      <a:r>
                        <a:rPr lang="en-GB" sz="1800" u="none" strike="noStrike" dirty="0" smtClean="0"/>
                        <a:t>0.2035*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(0.0892)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</a:tr>
              <a:tr h="616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Theoretical </a:t>
                      </a:r>
                      <a:r>
                        <a:rPr lang="en-GB" sz="1600" u="none" strike="noStrike" dirty="0" smtClean="0"/>
                        <a:t>school leaver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0.1542**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(0.0389)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0.2261**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(0.0635)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-</a:t>
                      </a:r>
                      <a:r>
                        <a:rPr lang="en-GB" sz="1800" u="none" strike="noStrike" dirty="0" smtClean="0"/>
                        <a:t>0.1605**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(0.0635)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-0.1614</a:t>
                      </a:r>
                    </a:p>
                    <a:p>
                      <a:pPr algn="ctr" fontAlgn="b"/>
                      <a:r>
                        <a:rPr lang="en-GB" sz="1800" u="none" strike="noStrike" dirty="0" smtClean="0"/>
                        <a:t>(0.2345)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</a:tr>
              <a:tr h="616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 smtClean="0"/>
                        <a:t>Educ. Quality abroad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0.1397*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(0.0620)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0.1388**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(0.0432)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0.1651**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(0.0432)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0.2059*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(0.0942)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</a:tr>
              <a:tr h="616461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Cost abroad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0.1198**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(0.0403)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-</a:t>
                      </a:r>
                      <a:r>
                        <a:rPr lang="en-GB" sz="1800" u="none" strike="noStrike" dirty="0" smtClean="0"/>
                        <a:t>0.0007</a:t>
                      </a:r>
                      <a:r>
                        <a:rPr lang="en-GB" sz="1800" u="none" strike="noStrike" dirty="0"/>
                        <a:t> </a:t>
                      </a:r>
                    </a:p>
                    <a:p>
                      <a:pPr algn="ctr" fontAlgn="b"/>
                      <a:r>
                        <a:rPr lang="en-GB" sz="1800" u="none" strike="noStrike" dirty="0" smtClean="0"/>
                        <a:t>(0.0424)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0.1101*</a:t>
                      </a:r>
                      <a:endParaRPr lang="en-GB" sz="1800" u="none" strike="noStrike" dirty="0"/>
                    </a:p>
                    <a:p>
                      <a:pPr algn="ctr" fontAlgn="b"/>
                      <a:r>
                        <a:rPr lang="en-GB" sz="1800" u="none" strike="noStrike" dirty="0" smtClean="0"/>
                        <a:t>(0.0424)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/>
                        <a:t>-</a:t>
                      </a:r>
                      <a:r>
                        <a:rPr lang="en-GB" sz="1800" u="none" strike="noStrike" dirty="0" smtClean="0"/>
                        <a:t>0.0481</a:t>
                      </a:r>
                      <a:r>
                        <a:rPr lang="en-GB" sz="1800" u="none" strike="noStrike" dirty="0"/>
                        <a:t> </a:t>
                      </a:r>
                    </a:p>
                    <a:p>
                      <a:pPr algn="ctr" fontAlgn="b"/>
                      <a:r>
                        <a:rPr lang="en-GB" sz="1800" u="none" strike="noStrike" dirty="0"/>
                        <a:t>0.0969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</a:tr>
              <a:tr h="684232">
                <a:tc gridSpan="5">
                  <a:txBody>
                    <a:bodyPr/>
                    <a:lstStyle/>
                    <a:p>
                      <a:pPr algn="l" fontAlgn="b"/>
                      <a:endParaRPr lang="en-GB" sz="1400" u="none" strike="noStrike" dirty="0" smtClean="0"/>
                    </a:p>
                    <a:p>
                      <a:pPr algn="l" fontAlgn="b"/>
                      <a:r>
                        <a:rPr lang="en-GB" sz="1400" u="none" strike="noStrike" dirty="0" smtClean="0"/>
                        <a:t>*</a:t>
                      </a:r>
                      <a:r>
                        <a:rPr lang="en-GB" sz="1400" u="none" strike="noStrike" dirty="0"/>
                        <a:t>significant at 5%, **significant at 1</a:t>
                      </a:r>
                      <a:r>
                        <a:rPr lang="en-GB" sz="1400" u="none" strike="noStrike" dirty="0" smtClean="0"/>
                        <a:t>%</a:t>
                      </a:r>
                      <a:endParaRPr lang="en-GB" sz="1600" u="none" strike="noStrike" dirty="0" smtClean="0"/>
                    </a:p>
                    <a:p>
                      <a:pPr algn="l" fontAlgn="b"/>
                      <a:r>
                        <a:rPr lang="en-GB" sz="1200" u="none" strike="noStrike" dirty="0" smtClean="0"/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</a:tr>
              <a:tr h="261204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/>
                        <a:t> Number of </a:t>
                      </a:r>
                      <a:r>
                        <a:rPr lang="en-GB" sz="1200" u="none" strike="noStrike" dirty="0" err="1" smtClean="0"/>
                        <a:t>observ</a:t>
                      </a:r>
                      <a:r>
                        <a:rPr lang="en-GB" sz="1200" u="none" strike="noStrike" dirty="0" smtClean="0"/>
                        <a:t>.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/>
                        <a:t>335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335 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335 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95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</a:tr>
              <a:tr h="265053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/>
                        <a:t>Wald chi2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/>
                        <a:t>33.4 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70.37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15.92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7.68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</a:tr>
              <a:tr h="413146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u="none" strike="noStrike" dirty="0"/>
                        <a:t>Log </a:t>
                      </a:r>
                      <a:r>
                        <a:rPr lang="en-GB" sz="1200" u="none" strike="noStrike" dirty="0" err="1"/>
                        <a:t>pseudolikelihood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u="none" strike="noStrike" dirty="0" smtClean="0"/>
                        <a:t>-141.6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-154.234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-192.8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400" u="none" strike="noStrike" kern="1200" dirty="0" smtClean="0"/>
                        <a:t> -61.03</a:t>
                      </a:r>
                      <a:endParaRPr kumimoji="0" lang="en-GB" sz="140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62" marR="5862" marT="5862" marB="0" anchor="b"/>
                </a:tc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conclusions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 smtClean="0"/>
              <a:t>Survey based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8568952" cy="532859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It appears that students consider the opportunity to study in </a:t>
            </a:r>
            <a:r>
              <a:rPr lang="en-GB" sz="3600" i="1" dirty="0" smtClean="0">
                <a:solidFill>
                  <a:srgbClr val="FF0000"/>
                </a:solidFill>
              </a:rPr>
              <a:t>a different education system</a:t>
            </a:r>
            <a:r>
              <a:rPr lang="en-GB" sz="3600" dirty="0" smtClean="0"/>
              <a:t> as the most appealing reason for studying abroad</a:t>
            </a:r>
          </a:p>
          <a:p>
            <a:pPr lvl="2"/>
            <a:r>
              <a:rPr lang="en-GB" sz="2800" dirty="0" smtClean="0"/>
              <a:t>This is particularly true for economics/business students</a:t>
            </a:r>
          </a:p>
          <a:p>
            <a:pPr lvl="2"/>
            <a:r>
              <a:rPr lang="en-GB" sz="2800" dirty="0" smtClean="0"/>
              <a:t>Other categories of students (though less representative in sample) prioritise  degree quality and institutional reputation, with few being driven by work opportunities abroad</a:t>
            </a:r>
          </a:p>
          <a:p>
            <a:pPr lvl="2"/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conclusions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 smtClean="0"/>
              <a:t>Survey based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28600" y="1844824"/>
            <a:ext cx="8663880" cy="4342616"/>
          </a:xfrm>
        </p:spPr>
        <p:txBody>
          <a:bodyPr>
            <a:normAutofit/>
          </a:bodyPr>
          <a:lstStyle/>
          <a:p>
            <a:r>
              <a:rPr lang="en-GB" dirty="0" smtClean="0"/>
              <a:t>The principal constraint to mobility is the </a:t>
            </a:r>
            <a:r>
              <a:rPr lang="en-GB" i="1" dirty="0" smtClean="0"/>
              <a:t>cost of studying/living abroad</a:t>
            </a:r>
            <a:r>
              <a:rPr lang="en-GB" dirty="0" smtClean="0"/>
              <a:t> for those </a:t>
            </a:r>
            <a:r>
              <a:rPr lang="en-GB" u="sng" dirty="0" smtClean="0"/>
              <a:t>interested to move</a:t>
            </a:r>
          </a:p>
          <a:p>
            <a:endParaRPr lang="en-GB" dirty="0" smtClean="0"/>
          </a:p>
          <a:p>
            <a:r>
              <a:rPr lang="en-GB" dirty="0" smtClean="0"/>
              <a:t>Where respondents </a:t>
            </a:r>
            <a:r>
              <a:rPr lang="en-GB" u="sng" dirty="0" smtClean="0"/>
              <a:t>have moved</a:t>
            </a:r>
            <a:r>
              <a:rPr lang="en-GB" i="1" dirty="0" smtClean="0"/>
              <a:t>,</a:t>
            </a:r>
            <a:r>
              <a:rPr lang="en-GB" dirty="0" smtClean="0"/>
              <a:t> cost concerns have a </a:t>
            </a:r>
            <a:r>
              <a:rPr lang="en-GB" i="1" dirty="0" smtClean="0"/>
              <a:t>lower significance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Preliminary conclusions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en-GB" dirty="0" smtClean="0"/>
              <a:t>Survey based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8640960" cy="5184576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Having expressed </a:t>
            </a:r>
            <a:r>
              <a:rPr lang="en-GB" i="1" dirty="0" smtClean="0"/>
              <a:t>educational quality /reputation of education abroad </a:t>
            </a:r>
            <a:r>
              <a:rPr lang="en-GB" dirty="0" smtClean="0"/>
              <a:t>as being the strongest motivational factor to move is the single most influential indicator of:</a:t>
            </a:r>
          </a:p>
          <a:p>
            <a:pPr lvl="2"/>
            <a:r>
              <a:rPr lang="en-GB" dirty="0" smtClean="0"/>
              <a:t>Interest in studies abroad</a:t>
            </a:r>
          </a:p>
          <a:p>
            <a:pPr lvl="2"/>
            <a:r>
              <a:rPr lang="en-GB" dirty="0" smtClean="0"/>
              <a:t>Having moved abroad for studies</a:t>
            </a:r>
          </a:p>
          <a:p>
            <a:pPr lvl="2"/>
            <a:r>
              <a:rPr lang="en-GB" dirty="0" smtClean="0"/>
              <a:t>Considering the UK as a destination</a:t>
            </a:r>
          </a:p>
          <a:p>
            <a:pPr lvl="2"/>
            <a:r>
              <a:rPr lang="en-GB" dirty="0" smtClean="0"/>
              <a:t>Studying in the UK, if already abroad</a:t>
            </a:r>
          </a:p>
          <a:p>
            <a:pPr lvl="2"/>
            <a:endParaRPr lang="en-GB" dirty="0" smtClean="0"/>
          </a:p>
          <a:p>
            <a:r>
              <a:rPr lang="en-GB" dirty="0" smtClean="0"/>
              <a:t>However, there is some suggestion that being an </a:t>
            </a:r>
            <a:r>
              <a:rPr lang="en-GB" i="1" dirty="0" smtClean="0"/>
              <a:t>economics and business student </a:t>
            </a:r>
            <a:r>
              <a:rPr lang="en-GB" dirty="0" smtClean="0"/>
              <a:t>decreases the propensity to study in the </a:t>
            </a:r>
            <a:r>
              <a:rPr lang="en-GB" i="1" dirty="0" smtClean="0"/>
              <a:t>UK </a:t>
            </a:r>
            <a:r>
              <a:rPr lang="en-GB" dirty="0" smtClean="0"/>
              <a:t>over other destinations for Romanian students abroad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53536"/>
            <a:ext cx="8363272" cy="1159240"/>
          </a:xfrm>
        </p:spPr>
        <p:txBody>
          <a:bodyPr>
            <a:noAutofit/>
          </a:bodyPr>
          <a:lstStyle/>
          <a:p>
            <a:r>
              <a:rPr lang="en-GB" sz="3200" dirty="0" smtClean="0"/>
              <a:t>Findings in context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526280"/>
          </a:xfrm>
        </p:spPr>
        <p:txBody>
          <a:bodyPr>
            <a:noAutofit/>
          </a:bodyPr>
          <a:lstStyle/>
          <a:p>
            <a:r>
              <a:rPr lang="en-GB" sz="2800" dirty="0" smtClean="0"/>
              <a:t>Internal UK student mobility analysis (e.g. Davies et al, 2008) also indicates that cost of education is not determining the choice of study place, but </a:t>
            </a:r>
            <a:r>
              <a:rPr lang="en-GB" sz="2800" i="1" dirty="0" smtClean="0"/>
              <a:t>studying or not studying</a:t>
            </a:r>
          </a:p>
          <a:p>
            <a:r>
              <a:rPr lang="es-ES" sz="2800" dirty="0" err="1" smtClean="0"/>
              <a:t>Gonzalez</a:t>
            </a:r>
            <a:r>
              <a:rPr lang="es-ES" sz="2800" dirty="0"/>
              <a:t>, </a:t>
            </a:r>
            <a:r>
              <a:rPr lang="es-ES" sz="2800" dirty="0" err="1" smtClean="0"/>
              <a:t>Mesanza</a:t>
            </a:r>
            <a:r>
              <a:rPr lang="es-ES" sz="2800" dirty="0"/>
              <a:t>,  </a:t>
            </a:r>
            <a:r>
              <a:rPr lang="es-ES" sz="2800" dirty="0" smtClean="0"/>
              <a:t>Mariel  (2010) </a:t>
            </a:r>
            <a:r>
              <a:rPr lang="es-ES" sz="2800" dirty="0" err="1" smtClean="0"/>
              <a:t>find</a:t>
            </a:r>
            <a:r>
              <a:rPr lang="es-ES" sz="2800" dirty="0" smtClean="0"/>
              <a:t> </a:t>
            </a:r>
            <a:r>
              <a:rPr lang="es-ES" sz="2800" dirty="0" err="1" smtClean="0"/>
              <a:t>significant</a:t>
            </a:r>
            <a:r>
              <a:rPr lang="es-ES" sz="2800" dirty="0" smtClean="0"/>
              <a:t> role of </a:t>
            </a:r>
            <a:r>
              <a:rPr lang="es-ES" sz="2800" dirty="0" err="1" smtClean="0"/>
              <a:t>cost</a:t>
            </a:r>
            <a:r>
              <a:rPr lang="es-ES" sz="2800" dirty="0" smtClean="0"/>
              <a:t> of living and </a:t>
            </a:r>
            <a:r>
              <a:rPr lang="es-ES" sz="2800" dirty="0" err="1" smtClean="0"/>
              <a:t>university</a:t>
            </a:r>
            <a:r>
              <a:rPr lang="es-ES" sz="2800" dirty="0" smtClean="0"/>
              <a:t> </a:t>
            </a:r>
            <a:r>
              <a:rPr lang="es-ES" sz="2800" dirty="0" err="1" smtClean="0"/>
              <a:t>quality</a:t>
            </a:r>
            <a:r>
              <a:rPr lang="es-ES" sz="2800" dirty="0" smtClean="0"/>
              <a:t> in Erasmus </a:t>
            </a:r>
            <a:r>
              <a:rPr lang="es-ES" sz="2800" dirty="0" err="1" smtClean="0"/>
              <a:t>mobility</a:t>
            </a:r>
            <a:endParaRPr lang="es-ES" sz="2800" dirty="0" smtClean="0"/>
          </a:p>
          <a:p>
            <a:r>
              <a:rPr lang="en-GB" sz="2800" dirty="0" smtClean="0"/>
              <a:t>New EU member states’ nationals noted as particularly driven by quality of education abroad when seeking Erasmus opportunities (Di </a:t>
            </a:r>
            <a:r>
              <a:rPr lang="en-GB" sz="2800" dirty="0" err="1" smtClean="0"/>
              <a:t>Pietro</a:t>
            </a:r>
            <a:r>
              <a:rPr lang="en-GB" sz="2800" dirty="0" smtClean="0"/>
              <a:t> and Page, 2008)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pPr lvl="1"/>
            <a:endParaRPr lang="en-GB" i="1" dirty="0"/>
          </a:p>
          <a:p>
            <a:r>
              <a:rPr lang="en-GB" dirty="0"/>
              <a:t>Further research question: How does studying abroad link with labour market choices and what </a:t>
            </a:r>
            <a:r>
              <a:rPr lang="en-GB" dirty="0" smtClean="0"/>
              <a:t>are European economics and business students’ specific expectations from mobility?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485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Mobility versus Migration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UK higher education: international students numbers, host institutions and fees</a:t>
            </a:r>
          </a:p>
          <a:p>
            <a:endParaRPr lang="en-US" dirty="0"/>
          </a:p>
          <a:p>
            <a:pPr lvl="2"/>
            <a:r>
              <a:rPr lang="en-US" dirty="0" smtClean="0"/>
              <a:t>General structure of student body: 85 home students: 10 Non-EU students: 5 EU students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mobility to the UK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</p:nvPr>
        </p:nvGraphicFramePr>
        <p:xfrm>
          <a:off x="179512" y="1196752"/>
          <a:ext cx="8712968" cy="535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827584" y="620688"/>
          <a:ext cx="741682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wn Arrow 6"/>
          <p:cNvSpPr/>
          <p:nvPr/>
        </p:nvSpPr>
        <p:spPr>
          <a:xfrm flipV="1">
            <a:off x="6300192" y="2924944"/>
            <a:ext cx="504056" cy="12241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6012160" y="2348880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EU entry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0.22022 L -3.61111E-6 -4.28406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1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Top 10 International Students hosting HE institutions, UK – HEIDI Data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91943208"/>
              </p:ext>
            </p:extLst>
          </p:nvPr>
        </p:nvGraphicFramePr>
        <p:xfrm>
          <a:off x="971600" y="1556793"/>
          <a:ext cx="6984776" cy="4929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96709"/>
                <a:gridCol w="2265024"/>
                <a:gridCol w="1423043"/>
              </a:tblGrid>
              <a:tr h="463314"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UK HE institution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Total non-UK students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of which</a:t>
                      </a:r>
                    </a:p>
                    <a:p>
                      <a:pPr algn="ctr" fontAlgn="b"/>
                      <a:r>
                        <a:rPr lang="en-GB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Romanian</a:t>
                      </a:r>
                      <a:endParaRPr lang="en-GB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University of Manchester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9915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 College London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8285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University of Nottingham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University of Warwick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7995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University of Greenwich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6560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University of Edinburgh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The University of Leeds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University of the Arts, London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6350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52805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London School of Economics and Political Science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The University of Oxford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b"/>
                </a:tc>
              </a:tr>
              <a:tr h="39385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London Metropolitan University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by Domicile in broad subject area </a:t>
            </a:r>
            <a:r>
              <a:rPr lang="en-US" dirty="0" err="1" smtClean="0">
                <a:solidFill>
                  <a:srgbClr val="FF0000"/>
                </a:solidFill>
              </a:rPr>
              <a:t>vs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Economics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467544" y="1340767"/>
          <a:ext cx="8424936" cy="527455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920638"/>
                <a:gridCol w="977524"/>
                <a:gridCol w="996323"/>
                <a:gridCol w="958727"/>
                <a:gridCol w="864734"/>
                <a:gridCol w="902330"/>
                <a:gridCol w="902330"/>
                <a:gridCol w="902330"/>
              </a:tblGrid>
              <a:tr h="253860">
                <a:tc gridSpan="8">
                  <a:txBody>
                    <a:bodyPr/>
                    <a:lstStyle/>
                    <a:p>
                      <a:pPr algn="ctr" fontAlgn="t"/>
                      <a:r>
                        <a:rPr lang="en-GB" sz="2000" b="1" u="none" strike="noStrike" dirty="0"/>
                        <a:t>UK EU Non-EU degree students in Social Studies, 2010-2011</a:t>
                      </a:r>
                      <a:endParaRPr lang="en-GB" sz="20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47345"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600" u="none" strike="noStrike" dirty="0"/>
                        <a:t> 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EU students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Non-EU students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UK Students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400" b="1" u="none" strike="noStrike" dirty="0"/>
                        <a:t>All social studies students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u="none" strike="noStrike" dirty="0"/>
                        <a:t>EU % in category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u="none" strike="noStrike" dirty="0"/>
                        <a:t>Non-EU % in </a:t>
                      </a:r>
                      <a:r>
                        <a:rPr lang="en-GB" sz="1400" b="1" u="none" strike="noStrike" dirty="0" err="1" smtClean="0"/>
                        <a:t>categ</a:t>
                      </a:r>
                      <a:r>
                        <a:rPr lang="en-GB" sz="1400" b="1" u="none" strike="noStrike" dirty="0" smtClean="0"/>
                        <a:t>.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alpha val="1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GB" sz="1400" b="1" u="none" strike="noStrike" dirty="0"/>
                        <a:t>UK % in category</a:t>
                      </a:r>
                      <a:endParaRPr lang="en-GB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tx1">
                        <a:lumMod val="65000"/>
                        <a:alpha val="14000"/>
                      </a:schemeClr>
                    </a:solidFill>
                  </a:tcPr>
                </a:tc>
              </a:tr>
              <a:tr h="25386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u="none" strike="noStrike" dirty="0" smtClean="0"/>
                        <a:t>UCAS JACS Subject</a:t>
                      </a:r>
                      <a:endParaRPr lang="en-GB" sz="1600" b="1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GB" sz="1100" u="none" strike="noStrike" dirty="0"/>
                        <a:t> </a:t>
                      </a:r>
                      <a:endParaRPr lang="en-GB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Social St </a:t>
                      </a:r>
                      <a:r>
                        <a:rPr lang="en-GB" sz="1600" u="none" strike="noStrike" dirty="0"/>
                        <a:t>any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65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12.26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16.04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71.70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>
                          <a:solidFill>
                            <a:srgbClr val="FF0000"/>
                          </a:solidFill>
                        </a:rPr>
                        <a:t>Economics</a:t>
                      </a:r>
                      <a:endParaRPr lang="en-GB" sz="16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625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1,595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4,965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7,185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8.70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22.20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69.10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1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Politics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775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5,430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14.27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74.59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Sociology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140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5,215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2.68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3.16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94.15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Social </a:t>
                      </a:r>
                      <a:r>
                        <a:rPr lang="en-GB" sz="1600" u="none" strike="noStrike" dirty="0"/>
                        <a:t>Policy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10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9.34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89.01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Social </a:t>
                      </a:r>
                      <a:r>
                        <a:rPr lang="en-GB" sz="1600" u="none" strike="noStrike" dirty="0"/>
                        <a:t>Work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80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7,495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1.07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1.33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97.60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Anthropology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60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8.05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7.38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83.89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Hum </a:t>
                      </a:r>
                      <a:r>
                        <a:rPr lang="en-GB" sz="1600" u="none" strike="noStrike" dirty="0"/>
                        <a:t>&amp; Soc </a:t>
                      </a:r>
                      <a:r>
                        <a:rPr lang="en-GB" sz="1600" u="none" strike="noStrike" dirty="0" err="1"/>
                        <a:t>Geogr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/>
                        <a:t>75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2.64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2.64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94.90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Others </a:t>
                      </a:r>
                      <a:r>
                        <a:rPr lang="en-GB" sz="1600" u="none" strike="noStrike" dirty="0"/>
                        <a:t>in Soc St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45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7.09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85.83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401174"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 dirty="0" smtClean="0"/>
                        <a:t>Comb </a:t>
                      </a:r>
                      <a:r>
                        <a:rPr lang="en-GB" sz="1600" u="none" strike="noStrike" dirty="0"/>
                        <a:t>in Social St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600" u="none" strike="noStrike"/>
                        <a:t>270</a:t>
                      </a:r>
                      <a:endParaRPr lang="en-GB" sz="16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9.82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11.09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79.09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16000"/>
                      </a:schemeClr>
                    </a:solidFill>
                  </a:tcPr>
                </a:tc>
              </a:tr>
              <a:tr h="340173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 areas Social </a:t>
                      </a:r>
                      <a:r>
                        <a:rPr kumimoji="0" lang="en-GB" sz="1600" b="1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</a:t>
                      </a:r>
                      <a:endParaRPr kumimoji="0" lang="en-GB" sz="1600" b="1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2,145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3,150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28475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33740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6.36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9.34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en-GB" sz="1600" b="1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84.40</a:t>
                      </a:r>
                    </a:p>
                  </a:txBody>
                  <a:tcPr marL="9525" marR="9525" marT="9525" marB="0" anchor="b">
                    <a:solidFill>
                      <a:schemeClr val="tx1">
                        <a:lumMod val="65000"/>
                        <a:alpha val="34000"/>
                      </a:schemeClr>
                    </a:solidFill>
                  </a:tcPr>
                </a:tc>
              </a:tr>
              <a:tr h="253860">
                <a:tc gridSpan="8">
                  <a:txBody>
                    <a:bodyPr/>
                    <a:lstStyle/>
                    <a:p>
                      <a:pPr algn="r" fontAlgn="b"/>
                      <a:r>
                        <a:rPr lang="en-GB" sz="1600" b="0" u="none" strike="noStrike" dirty="0"/>
                        <a:t>Source: HEIDI data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Top fees </a:t>
            </a:r>
            <a:r>
              <a:rPr lang="en-GB" sz="2800" dirty="0" smtClean="0"/>
              <a:t>charged to Overseas UG students </a:t>
            </a:r>
            <a:r>
              <a:rPr lang="en-GB" sz="2800" dirty="0" err="1" smtClean="0"/>
              <a:t>vs</a:t>
            </a:r>
            <a:r>
              <a:rPr lang="en-GB" sz="2800" dirty="0" smtClean="0"/>
              <a:t> student concentration (non-lab based  degrees)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3568" y="1484785"/>
          <a:ext cx="7992888" cy="48051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3600849"/>
                <a:gridCol w="2269909"/>
                <a:gridCol w="2122130"/>
              </a:tblGrid>
              <a:tr h="551463">
                <a:tc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 smtClean="0"/>
                        <a:t>Non-EU UG </a:t>
                      </a:r>
                      <a:r>
                        <a:rPr lang="en-GB" sz="1800" u="none" strike="noStrike" dirty="0"/>
                        <a:t>fees*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%Non-EU UG students of all UG**</a:t>
                      </a:r>
                      <a:endParaRPr kumimoji="0" lang="en-GB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University of Oxford 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18620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</a:t>
                      </a: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Royal College of Music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18600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17.8</a:t>
                      </a: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Royal Academy of Music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18100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24.2</a:t>
                      </a: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Rose </a:t>
                      </a:r>
                      <a:r>
                        <a:rPr lang="en-GB" sz="1600" u="none" strike="noStrike" dirty="0" err="1"/>
                        <a:t>Bruford</a:t>
                      </a:r>
                      <a:r>
                        <a:rPr lang="en-GB" sz="1600" u="none" strike="noStrike" dirty="0"/>
                        <a:t> </a:t>
                      </a:r>
                      <a:r>
                        <a:rPr lang="en-GB" sz="1600" u="none" strike="noStrike" dirty="0" smtClean="0"/>
                        <a:t>College of Theatre and Performance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16000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6.0</a:t>
                      </a:r>
                    </a:p>
                  </a:txBody>
                  <a:tcPr marL="9525" marR="9525" marT="9525" marB="0" anchor="b"/>
                </a:tc>
              </a:tr>
              <a:tr h="45676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Trinity </a:t>
                      </a:r>
                      <a:r>
                        <a:rPr lang="en-GB" sz="1600" u="none" strike="noStrike" dirty="0" err="1"/>
                        <a:t>Laban</a:t>
                      </a:r>
                      <a:r>
                        <a:rPr lang="en-GB" sz="1600" u="none" strike="noStrike" dirty="0"/>
                        <a:t> Conservatoire of Music &amp; Dance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15750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7.6</a:t>
                      </a: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The University of Buckingham 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15360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52.1</a:t>
                      </a:r>
                    </a:p>
                  </a:txBody>
                  <a:tcPr marL="9525" marR="9525" marT="9525" marB="0" anchor="b"/>
                </a:tc>
              </a:tr>
              <a:tr h="44286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London School of Economics &amp; Political Science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14592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36.1</a:t>
                      </a:r>
                    </a:p>
                  </a:txBody>
                  <a:tcPr marL="9525" marR="9525" marT="9525" marB="0" anchor="b"/>
                </a:tc>
              </a:tr>
              <a:tr h="45676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Conservatoire for Dance and Drama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14330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9.7</a:t>
                      </a: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/>
                        <a:t>University of St Andrews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/>
                        <a:t>13500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Tahoma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24.2</a:t>
                      </a:r>
                    </a:p>
                  </a:txBody>
                  <a:tcPr marL="9525" marR="9525" marT="9525" marB="0" anchor="b"/>
                </a:tc>
              </a:tr>
              <a:tr h="300225">
                <a:tc>
                  <a:txBody>
                    <a:bodyPr/>
                    <a:lstStyle/>
                    <a:p>
                      <a:pPr algn="l" fontAlgn="b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of Oriental &amp; African </a:t>
                      </a:r>
                      <a:r>
                        <a:rPr kumimoji="0" lang="en-GB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Studies</a:t>
                      </a:r>
                      <a:endParaRPr kumimoji="0" lang="en-GB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13230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21.7</a:t>
                      </a:r>
                    </a:p>
                  </a:txBody>
                  <a:tcPr marL="9525" marR="9525" marT="9525" marB="0" anchor="b"/>
                </a:tc>
              </a:tr>
              <a:tr h="44286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* Latest Year: </a:t>
                      </a:r>
                      <a:r>
                        <a:rPr lang="en-GB" sz="1600" u="none" strike="noStrike" dirty="0" smtClean="0"/>
                        <a:t>2011,  Source: </a:t>
                      </a:r>
                      <a:r>
                        <a:rPr lang="en-GB" sz="1600" u="none" strike="noStrike" baseline="0" dirty="0" smtClean="0"/>
                        <a:t>http://www.publicgoods.co.uk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20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/>
                        <a:t>** Latest Year: </a:t>
                      </a:r>
                      <a:r>
                        <a:rPr lang="en-GB" sz="1600" u="none" strike="noStrike" dirty="0" smtClean="0"/>
                        <a:t>2009, Source: HEIDI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Top fees </a:t>
            </a:r>
            <a:r>
              <a:rPr lang="en-GB" sz="2800" dirty="0" smtClean="0"/>
              <a:t>charged to Overseas PG students </a:t>
            </a:r>
            <a:r>
              <a:rPr lang="en-GB" sz="2800" dirty="0" err="1" smtClean="0"/>
              <a:t>vs</a:t>
            </a:r>
            <a:r>
              <a:rPr lang="en-GB" sz="2800" dirty="0" smtClean="0"/>
              <a:t> student concentration (non-lab based  degrees)</a:t>
            </a:r>
            <a:endParaRPr lang="en-GB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44116672"/>
              </p:ext>
            </p:extLst>
          </p:nvPr>
        </p:nvGraphicFramePr>
        <p:xfrm>
          <a:off x="467544" y="1484784"/>
          <a:ext cx="8208912" cy="5270898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4075595"/>
                <a:gridCol w="1499070"/>
                <a:gridCol w="2634247"/>
              </a:tblGrid>
              <a:tr h="371118"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>
                          <a:latin typeface="+mn-lt"/>
                        </a:rPr>
                        <a:t>PG fees*</a:t>
                      </a:r>
                      <a:endParaRPr lang="en-GB" sz="18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%Non-EU PG students of all PG**</a:t>
                      </a:r>
                      <a:endParaRPr kumimoji="0" lang="en-GB" sz="16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latin typeface="+mn-lt"/>
                        </a:rPr>
                        <a:t>Royal College of Music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latin typeface="+mn-lt"/>
                        </a:rPr>
                        <a:t>18900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30.2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latin typeface="+mn-lt"/>
                        </a:rPr>
                        <a:t>Royal Academy of Music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latin typeface="+mn-lt"/>
                        </a:rPr>
                        <a:t>18750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19.5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latin typeface="+mn-lt"/>
                        </a:rPr>
                        <a:t>Trinity </a:t>
                      </a:r>
                      <a:r>
                        <a:rPr lang="en-GB" sz="1600" u="none" strike="noStrike" dirty="0" err="1">
                          <a:latin typeface="+mn-lt"/>
                        </a:rPr>
                        <a:t>Laban</a:t>
                      </a:r>
                      <a:r>
                        <a:rPr lang="en-GB" sz="1600" u="none" strike="noStrike" dirty="0">
                          <a:latin typeface="+mn-lt"/>
                        </a:rPr>
                        <a:t> Conservatoire of Music &amp; Dance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latin typeface="+mn-lt"/>
                        </a:rPr>
                        <a:t>17100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latin typeface="+mn-lt"/>
                        </a:rPr>
                        <a:t>London School of Hygiene &amp; Tropical Medicine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latin typeface="+mn-lt"/>
                        </a:rPr>
                        <a:t>16500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38.2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latin typeface="+mn-lt"/>
                        </a:rPr>
                        <a:t>Cranfield University 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latin typeface="+mn-lt"/>
                        </a:rPr>
                        <a:t>16000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24.9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 dirty="0">
                          <a:latin typeface="+mn-lt"/>
                        </a:rPr>
                        <a:t>Rose </a:t>
                      </a:r>
                      <a:r>
                        <a:rPr lang="en-GB" sz="1600" u="none" strike="noStrike" dirty="0" err="1">
                          <a:latin typeface="+mn-lt"/>
                        </a:rPr>
                        <a:t>Bruford</a:t>
                      </a:r>
                      <a:r>
                        <a:rPr lang="en-GB" sz="1600" u="none" strike="noStrike" dirty="0">
                          <a:latin typeface="+mn-lt"/>
                        </a:rPr>
                        <a:t> </a:t>
                      </a:r>
                      <a:r>
                        <a:rPr lang="en-GB" sz="1600" u="none" strike="noStrike" dirty="0" smtClean="0">
                          <a:latin typeface="+mn-lt"/>
                        </a:rPr>
                        <a:t>College </a:t>
                      </a:r>
                      <a:r>
                        <a:rPr lang="en-GB" sz="1600" u="none" strike="noStrike" dirty="0" smtClean="0"/>
                        <a:t>of Theatre and Performance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latin typeface="+mn-lt"/>
                        </a:rPr>
                        <a:t>16000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25.0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latin typeface="+mn-lt"/>
                        </a:rPr>
                        <a:t>London School of Economics &amp; Political Science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latin typeface="+mn-lt"/>
                        </a:rPr>
                        <a:t>15888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56.0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latin typeface="+mn-lt"/>
                        </a:rPr>
                        <a:t>University of Oxford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latin typeface="+mn-lt"/>
                        </a:rPr>
                        <a:t>14950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39.2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latin typeface="+mn-lt"/>
                        </a:rPr>
                        <a:t>Edinburgh College of Art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latin typeface="+mn-lt"/>
                        </a:rPr>
                        <a:t>14870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36.2</a:t>
                      </a:r>
                    </a:p>
                  </a:txBody>
                  <a:tcPr marL="9525" marR="9525" marT="9525" marB="0" anchor="b"/>
                </a:tc>
              </a:tr>
              <a:tr h="37111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u="none" strike="noStrike">
                          <a:latin typeface="+mn-lt"/>
                        </a:rPr>
                        <a:t>University College London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>
                          <a:latin typeface="+mn-lt"/>
                        </a:rPr>
                        <a:t>14700</a:t>
                      </a:r>
                      <a:endParaRPr lang="en-GB" sz="1600" b="1" i="0" u="none" strike="noStrike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kumimoji="0" lang="en-GB" sz="16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25.2</a:t>
                      </a:r>
                    </a:p>
                  </a:txBody>
                  <a:tcPr marL="9525" marR="9525" marT="9525" marB="0" anchor="b"/>
                </a:tc>
              </a:tr>
              <a:tr h="37111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GB" sz="1800" u="none" strike="noStrike" dirty="0">
                          <a:latin typeface="+mn-lt"/>
                        </a:rPr>
                        <a:t>* Latest Year: </a:t>
                      </a:r>
                      <a:r>
                        <a:rPr lang="en-GB" sz="1800" u="none" strike="noStrike" dirty="0" smtClean="0">
                          <a:latin typeface="+mn-lt"/>
                        </a:rPr>
                        <a:t>2011, Source: </a:t>
                      </a:r>
                      <a:r>
                        <a:rPr lang="en-GB" sz="1800" u="none" strike="noStrike" baseline="0" dirty="0" smtClean="0">
                          <a:latin typeface="+mn-lt"/>
                        </a:rPr>
                        <a:t>http://www.publicgoods.co.uk</a:t>
                      </a:r>
                      <a:endParaRPr lang="en-GB" sz="18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800" b="1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u="none" strike="noStrike" dirty="0">
                          <a:latin typeface="+mn-lt"/>
                        </a:rPr>
                        <a:t>** Latest Year: </a:t>
                      </a:r>
                      <a:r>
                        <a:rPr lang="en-GB" sz="1600" u="none" strike="noStrike" dirty="0" smtClean="0">
                          <a:latin typeface="+mn-lt"/>
                        </a:rPr>
                        <a:t>2009, Source:  </a:t>
                      </a:r>
                      <a:r>
                        <a:rPr lang="en-GB" sz="1600" u="none" strike="noStrike" baseline="0" dirty="0" smtClean="0">
                          <a:latin typeface="+mn-lt"/>
                        </a:rPr>
                        <a:t>HEIDI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1327</TotalTime>
  <Words>1916</Words>
  <Application>Microsoft Office PowerPoint</Application>
  <PresentationFormat>On-screen Show (4:3)</PresentationFormat>
  <Paragraphs>627</Paragraphs>
  <Slides>27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  <vt:variant>
        <vt:lpstr>Custom Shows</vt:lpstr>
      </vt:variant>
      <vt:variant>
        <vt:i4>1</vt:i4>
      </vt:variant>
    </vt:vector>
  </HeadingPairs>
  <TitlesOfParts>
    <vt:vector size="29" baseType="lpstr">
      <vt:lpstr>Foundry</vt:lpstr>
      <vt:lpstr>International Study Prospects</vt:lpstr>
      <vt:lpstr>Objectives</vt:lpstr>
      <vt:lpstr>Student Mobility versus Migration</vt:lpstr>
      <vt:lpstr>Student mobility to the UK</vt:lpstr>
      <vt:lpstr>Slide 5</vt:lpstr>
      <vt:lpstr>Top 10 International Students hosting HE institutions, UK – HEIDI Data</vt:lpstr>
      <vt:lpstr>Students by Domicile in broad subject area vs Economics</vt:lpstr>
      <vt:lpstr>Top fees charged to Overseas UG students vs student concentration (non-lab based  degrees)</vt:lpstr>
      <vt:lpstr>Top fees charged to Overseas PG students vs student concentration (non-lab based  degrees)</vt:lpstr>
      <vt:lpstr>Case study: Romanian student mobility</vt:lpstr>
      <vt:lpstr>Universities in Romania</vt:lpstr>
      <vt:lpstr>Access Questions</vt:lpstr>
      <vt:lpstr>European Exchange agreements</vt:lpstr>
      <vt:lpstr>Students by broad subject area </vt:lpstr>
      <vt:lpstr>Significance of Romanian students (as % of all international students) by UK HE institutions</vt:lpstr>
      <vt:lpstr>* Significance of Economics within broader subject area, </vt:lpstr>
      <vt:lpstr>A SURVEY OF ROMANIAN STUDENTS:</vt:lpstr>
      <vt:lpstr>Distribution of students by study area, Unesco data and Own Sample (372 respondents)</vt:lpstr>
      <vt:lpstr>Survey findings</vt:lpstr>
      <vt:lpstr>Top Reason for Interest in Mobility: survey results</vt:lpstr>
      <vt:lpstr>Top Barrier to Mobility: survey results</vt:lpstr>
      <vt:lpstr>Top Reason for Interest in Mobility: survey results</vt:lpstr>
      <vt:lpstr>Preliminary conclusions</vt:lpstr>
      <vt:lpstr>Preliminary conclusions</vt:lpstr>
      <vt:lpstr>Preliminary conclusions</vt:lpstr>
      <vt:lpstr>Findings in context</vt:lpstr>
      <vt:lpstr>Slide 27</vt:lpstr>
      <vt:lpstr>Custom Show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Study Prospects</dc:title>
  <dc:subject>Economics education</dc:subject>
  <dc:creator>Liliana Harding</dc:creator>
  <cp:lastModifiedBy>plmlp</cp:lastModifiedBy>
  <cp:revision>266</cp:revision>
  <dcterms:created xsi:type="dcterms:W3CDTF">2009-09-05T18:40:40Z</dcterms:created>
  <dcterms:modified xsi:type="dcterms:W3CDTF">2011-09-23T11:30:33Z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2114913198</vt:i4>
  </property>
  <property fmtid="{D5CDD505-2E9C-101B-9397-08002B2CF9AE}" pid="3" name="_NewReviewCycle">
    <vt:lpwstr/>
  </property>
  <property fmtid="{D5CDD505-2E9C-101B-9397-08002B2CF9AE}" pid="4" name="_EmailSubject">
    <vt:lpwstr>your presentation at DEE</vt:lpwstr>
  </property>
  <property fmtid="{D5CDD505-2E9C-101B-9397-08002B2CF9AE}" pid="5" name="_AuthorEmail">
    <vt:lpwstr>Liliana.Harding@uea.ac.uk</vt:lpwstr>
  </property>
  <property fmtid="{D5CDD505-2E9C-101B-9397-08002B2CF9AE}" pid="6" name="_AuthorEmailDisplayName">
    <vt:lpwstr>Harding Liliana Dr (ECO)</vt:lpwstr>
  </property>
</Properties>
</file>